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669" r:id="rId1"/>
  </p:sldMasterIdLst>
  <p:notesMasterIdLst>
    <p:notesMasterId r:id="rId77"/>
  </p:notesMasterIdLst>
  <p:handoutMasterIdLst>
    <p:handoutMasterId r:id="rId78"/>
  </p:handoutMasterIdLst>
  <p:sldIdLst>
    <p:sldId id="256" r:id="rId2"/>
    <p:sldId id="877" r:id="rId3"/>
    <p:sldId id="878" r:id="rId4"/>
    <p:sldId id="879" r:id="rId5"/>
    <p:sldId id="880" r:id="rId6"/>
    <p:sldId id="881" r:id="rId7"/>
    <p:sldId id="882" r:id="rId8"/>
    <p:sldId id="883" r:id="rId9"/>
    <p:sldId id="884" r:id="rId10"/>
    <p:sldId id="885" r:id="rId11"/>
    <p:sldId id="886" r:id="rId12"/>
    <p:sldId id="887" r:id="rId13"/>
    <p:sldId id="889" r:id="rId14"/>
    <p:sldId id="890" r:id="rId15"/>
    <p:sldId id="891" r:id="rId16"/>
    <p:sldId id="892" r:id="rId17"/>
    <p:sldId id="893" r:id="rId18"/>
    <p:sldId id="894" r:id="rId19"/>
    <p:sldId id="895" r:id="rId20"/>
    <p:sldId id="896" r:id="rId21"/>
    <p:sldId id="897" r:id="rId22"/>
    <p:sldId id="898" r:id="rId23"/>
    <p:sldId id="899" r:id="rId24"/>
    <p:sldId id="900" r:id="rId25"/>
    <p:sldId id="901" r:id="rId26"/>
    <p:sldId id="903" r:id="rId27"/>
    <p:sldId id="904" r:id="rId28"/>
    <p:sldId id="905" r:id="rId29"/>
    <p:sldId id="906" r:id="rId30"/>
    <p:sldId id="907" r:id="rId31"/>
    <p:sldId id="908" r:id="rId32"/>
    <p:sldId id="909" r:id="rId33"/>
    <p:sldId id="910" r:id="rId34"/>
    <p:sldId id="912" r:id="rId35"/>
    <p:sldId id="913" r:id="rId36"/>
    <p:sldId id="914" r:id="rId37"/>
    <p:sldId id="915" r:id="rId38"/>
    <p:sldId id="916" r:id="rId39"/>
    <p:sldId id="918" r:id="rId40"/>
    <p:sldId id="919" r:id="rId41"/>
    <p:sldId id="920" r:id="rId42"/>
    <p:sldId id="922" r:id="rId43"/>
    <p:sldId id="923" r:id="rId44"/>
    <p:sldId id="924" r:id="rId45"/>
    <p:sldId id="926" r:id="rId46"/>
    <p:sldId id="927" r:id="rId47"/>
    <p:sldId id="928" r:id="rId48"/>
    <p:sldId id="930" r:id="rId49"/>
    <p:sldId id="931" r:id="rId50"/>
    <p:sldId id="932" r:id="rId51"/>
    <p:sldId id="933" r:id="rId52"/>
    <p:sldId id="934" r:id="rId53"/>
    <p:sldId id="935" r:id="rId54"/>
    <p:sldId id="936" r:id="rId55"/>
    <p:sldId id="938" r:id="rId56"/>
    <p:sldId id="939" r:id="rId57"/>
    <p:sldId id="940" r:id="rId58"/>
    <p:sldId id="941" r:id="rId59"/>
    <p:sldId id="942" r:id="rId60"/>
    <p:sldId id="943" r:id="rId61"/>
    <p:sldId id="945" r:id="rId62"/>
    <p:sldId id="947" r:id="rId63"/>
    <p:sldId id="946" r:id="rId64"/>
    <p:sldId id="949" r:id="rId65"/>
    <p:sldId id="951" r:id="rId66"/>
    <p:sldId id="960" r:id="rId67"/>
    <p:sldId id="961" r:id="rId68"/>
    <p:sldId id="953" r:id="rId69"/>
    <p:sldId id="954" r:id="rId70"/>
    <p:sldId id="955" r:id="rId71"/>
    <p:sldId id="956" r:id="rId72"/>
    <p:sldId id="957" r:id="rId73"/>
    <p:sldId id="958" r:id="rId74"/>
    <p:sldId id="959" r:id="rId75"/>
    <p:sldId id="275" r:id="rId76"/>
  </p:sldIdLst>
  <p:sldSz cx="9144000" cy="6858000" type="screen4x3"/>
  <p:notesSz cx="6797675" cy="9874250"/>
  <p:defaultTextStyle>
    <a:defPPr>
      <a:defRPr lang="en-US"/>
    </a:defPPr>
    <a:lvl1pPr algn="l" rtl="0" fontAlgn="base" latinLnBrk="1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5pPr>
    <a:lvl6pPr marL="2286000" algn="l" defTabSz="914400" rtl="0" eaLnBrk="1" latinLnBrk="1" hangingPunct="1">
      <a:defRPr kumimoji="1" sz="20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6pPr>
    <a:lvl7pPr marL="2743200" algn="l" defTabSz="914400" rtl="0" eaLnBrk="1" latinLnBrk="1" hangingPunct="1">
      <a:defRPr kumimoji="1" sz="20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7pPr>
    <a:lvl8pPr marL="3200400" algn="l" defTabSz="914400" rtl="0" eaLnBrk="1" latinLnBrk="1" hangingPunct="1">
      <a:defRPr kumimoji="1" sz="20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8pPr>
    <a:lvl9pPr marL="3657600" algn="l" defTabSz="914400" rtl="0" eaLnBrk="1" latinLnBrk="1" hangingPunct="1">
      <a:defRPr kumimoji="1" sz="20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78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3110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0C1BE"/>
    <a:srgbClr val="D6E7E6"/>
    <a:srgbClr val="17928F"/>
    <a:srgbClr val="40C4C1"/>
    <a:srgbClr val="98D2D0"/>
    <a:srgbClr val="E2F1F0"/>
    <a:srgbClr val="66B9B7"/>
    <a:srgbClr val="64B7CE"/>
    <a:srgbClr val="5A8DDC"/>
    <a:srgbClr val="00999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B301B821-A1FF-4177-AEE7-76D212191A09}" styleName="보통 스타일 1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밝은 스타일 2 - 강조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129" autoAdjust="0"/>
    <p:restoredTop sz="94362" autoAdjust="0"/>
  </p:normalViewPr>
  <p:slideViewPr>
    <p:cSldViewPr>
      <p:cViewPr varScale="1">
        <p:scale>
          <a:sx n="109" d="100"/>
          <a:sy n="109" d="100"/>
        </p:scale>
        <p:origin x="-1902" y="-90"/>
      </p:cViewPr>
      <p:guideLst>
        <p:guide orient="horz" pos="2160"/>
        <p:guide pos="2784"/>
      </p:guideLst>
    </p:cSldViewPr>
  </p:slideViewPr>
  <p:outlineViewPr>
    <p:cViewPr>
      <p:scale>
        <a:sx n="33" d="100"/>
        <a:sy n="33" d="100"/>
      </p:scale>
      <p:origin x="0" y="-708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76" d="100"/>
          <a:sy n="76" d="100"/>
        </p:scale>
        <p:origin x="-3330" y="-90"/>
      </p:cViewPr>
      <p:guideLst>
        <p:guide orient="horz" pos="3110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handoutMaster" Target="handoutMasters/handoutMaster1.xml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viewProps" Target="viewProps.xml"/><Relationship Id="rId93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latinLnBrk="0" hangingPunct="0">
              <a:defRPr kumimoji="0" sz="12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9625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9688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latinLnBrk="0" hangingPunct="0">
              <a:defRPr kumimoji="0" sz="1200"/>
            </a:lvl1pPr>
          </a:lstStyle>
          <a:p>
            <a:pPr>
              <a:defRPr/>
            </a:pPr>
            <a:fld id="{FE15F021-6D0B-46FD-9B8A-5A08A6D483D0}" type="datetimeFigureOut">
              <a:rPr lang="ko-KR" altLang="en-US"/>
              <a:pPr>
                <a:defRPr/>
              </a:pPr>
              <a:t>2020-08-07</a:t>
            </a:fld>
            <a:endParaRPr lang="en-US" altLang="ko-KR"/>
          </a:p>
        </p:txBody>
      </p:sp>
      <p:sp>
        <p:nvSpPr>
          <p:cNvPr id="9626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37895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latinLnBrk="0" hangingPunct="0">
              <a:defRPr kumimoji="0" sz="12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9626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9688" y="937895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latinLnBrk="0" hangingPunct="0">
              <a:defRPr kumimoji="0" sz="1200"/>
            </a:lvl1pPr>
          </a:lstStyle>
          <a:p>
            <a:fld id="{C632109F-8AB7-46AB-9E12-1769705C79CA}" type="slidenum">
              <a:rPr lang="ko-KR" altLang="en-US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876761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0" latinLnBrk="0" hangingPunct="0">
              <a:defRPr kumimoji="0" sz="1200"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0" latinLnBrk="0" hangingPunct="0">
              <a:defRPr kumimoji="0" sz="1200"/>
            </a:lvl1pPr>
          </a:lstStyle>
          <a:p>
            <a:pPr>
              <a:defRPr/>
            </a:pPr>
            <a:fld id="{06771228-0F89-41D8-B079-3DC885FFF304}" type="datetimeFigureOut">
              <a:rPr lang="ko-KR" altLang="en-US"/>
              <a:pPr>
                <a:defRPr/>
              </a:pPr>
              <a:t>2020-08-07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3950" cy="37020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37895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0" latinLnBrk="0" hangingPunct="0">
              <a:defRPr kumimoji="0" sz="1200"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49688" y="9378950"/>
            <a:ext cx="2946400" cy="493713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latinLnBrk="0" hangingPunct="0">
              <a:defRPr kumimoji="0" sz="1200"/>
            </a:lvl1pPr>
          </a:lstStyle>
          <a:p>
            <a:fld id="{1FF2B80C-8298-46FE-B90D-EE0F7614A214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325974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0899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04516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8675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78821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7043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5530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앞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9" descr="Light horizontal"/>
          <p:cNvSpPr>
            <a:spLocks noChangeArrowheads="1"/>
          </p:cNvSpPr>
          <p:nvPr/>
        </p:nvSpPr>
        <p:spPr bwMode="gray">
          <a:xfrm>
            <a:off x="1588" y="1588"/>
            <a:ext cx="1473200" cy="6848475"/>
          </a:xfrm>
          <a:prstGeom prst="rect">
            <a:avLst/>
          </a:prstGeom>
          <a:pattFill prst="ltHorz">
            <a:fgClr>
              <a:schemeClr val="bg2"/>
            </a:fgClr>
            <a:bgClr>
              <a:schemeClr val="bg1"/>
            </a:bgClr>
          </a:pattFill>
          <a:ln w="0" algn="ctr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0" latinLnBrk="0" hangingPunct="0">
              <a:defRPr/>
            </a:pPr>
            <a:endParaRPr kumimoji="0" lang="ko-KR" altLang="en-US"/>
          </a:p>
        </p:txBody>
      </p:sp>
      <p:sp>
        <p:nvSpPr>
          <p:cNvPr id="5" name="Rectangle 10"/>
          <p:cNvSpPr>
            <a:spLocks noChangeArrowheads="1"/>
          </p:cNvSpPr>
          <p:nvPr/>
        </p:nvSpPr>
        <p:spPr bwMode="invGray">
          <a:xfrm>
            <a:off x="-7938" y="4267200"/>
            <a:ext cx="9153526" cy="1103313"/>
          </a:xfrm>
          <a:prstGeom prst="rect">
            <a:avLst/>
          </a:prstGeom>
          <a:solidFill>
            <a:srgbClr val="D6E7E6"/>
          </a:solidFill>
          <a:ln w="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latinLnBrk="0" hangingPunct="0">
              <a:defRPr/>
            </a:pPr>
            <a:endParaRPr kumimoji="0" lang="ko-KR" altLang="en-US"/>
          </a:p>
        </p:txBody>
      </p:sp>
      <p:sp>
        <p:nvSpPr>
          <p:cNvPr id="6" name="AutoShape 11"/>
          <p:cNvSpPr>
            <a:spLocks noChangeArrowheads="1"/>
          </p:cNvSpPr>
          <p:nvPr/>
        </p:nvSpPr>
        <p:spPr bwMode="ltGray">
          <a:xfrm>
            <a:off x="1409130" y="5099566"/>
            <a:ext cx="7137400" cy="533400"/>
          </a:xfrm>
          <a:prstGeom prst="roundRect">
            <a:avLst>
              <a:gd name="adj" fmla="val 16667"/>
            </a:avLst>
          </a:prstGeom>
          <a:solidFill>
            <a:srgbClr val="50C1BE"/>
          </a:solidFill>
          <a:ln w="28575" algn="ctr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pPr eaLnBrk="0" latinLnBrk="0" hangingPunct="0">
              <a:defRPr/>
            </a:pPr>
            <a:endParaRPr kumimoji="0" lang="ko-KR" altLang="en-US"/>
          </a:p>
        </p:txBody>
      </p:sp>
      <p:sp>
        <p:nvSpPr>
          <p:cNvPr id="8" name="TextBox 19"/>
          <p:cNvSpPr txBox="1">
            <a:spLocks noChangeArrowheads="1"/>
          </p:cNvSpPr>
          <p:nvPr userDrawn="1"/>
        </p:nvSpPr>
        <p:spPr bwMode="auto">
          <a:xfrm>
            <a:off x="1409130" y="5181600"/>
            <a:ext cx="7137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800" b="1" dirty="0">
                <a:solidFill>
                  <a:schemeClr val="bg1"/>
                </a:solidFill>
                <a:latin typeface="+mj-ea"/>
                <a:ea typeface="+mj-ea"/>
              </a:rPr>
              <a:t>쉽게 배우는 </a:t>
            </a:r>
            <a:r>
              <a:rPr lang="en-US" altLang="ko-KR" sz="1800" b="1" dirty="0">
                <a:solidFill>
                  <a:schemeClr val="bg1"/>
                </a:solidFill>
                <a:latin typeface="+mj-ea"/>
                <a:ea typeface="+mj-ea"/>
              </a:rPr>
              <a:t>JSP </a:t>
            </a:r>
            <a:r>
              <a:rPr lang="ko-KR" altLang="en-US" sz="1800" b="1" dirty="0">
                <a:solidFill>
                  <a:schemeClr val="bg1"/>
                </a:solidFill>
                <a:latin typeface="+mj-ea"/>
                <a:ea typeface="+mj-ea"/>
              </a:rPr>
              <a:t>웹 프로그래밍</a:t>
            </a:r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524000" y="4267201"/>
            <a:ext cx="7620000" cy="838200"/>
          </a:xfrm>
        </p:spPr>
        <p:txBody>
          <a:bodyPr/>
          <a:lstStyle>
            <a:lvl1pPr marL="717550" indent="0">
              <a:defRPr sz="3600" b="1" baseline="0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altLang="ko-KR" dirty="0"/>
          </a:p>
        </p:txBody>
      </p:sp>
      <p:pic>
        <p:nvPicPr>
          <p:cNvPr id="10" name="그림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40352" y="6477000"/>
            <a:ext cx="1228725" cy="25717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C8BF1E9C-21A3-41D4-8B65-A0F4F21F6AC7}"/>
              </a:ext>
            </a:extLst>
          </p:cNvPr>
          <p:cNvSpPr txBox="1"/>
          <p:nvPr userDrawn="1"/>
        </p:nvSpPr>
        <p:spPr>
          <a:xfrm>
            <a:off x="1499169" y="1340768"/>
            <a:ext cx="653124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/>
              </a:rPr>
              <a:t>JSP </a:t>
            </a:r>
            <a:r>
              <a:rPr lang="ko-KR" altLang="en-US" sz="6000" b="1" dirty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/>
              </a:rPr>
              <a:t>웹</a:t>
            </a:r>
            <a:r>
              <a:rPr lang="en-US" altLang="ko-KR" sz="6000" b="1" dirty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/>
              </a:rPr>
              <a:t> </a:t>
            </a:r>
            <a:r>
              <a:rPr lang="ko-KR" altLang="en-US" sz="6000" b="1" dirty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/>
              </a:rPr>
              <a:t>프로그래밍</a:t>
            </a:r>
          </a:p>
        </p:txBody>
      </p:sp>
    </p:spTree>
    <p:extLst>
      <p:ext uri="{BB962C8B-B14F-4D97-AF65-F5344CB8AC3E}">
        <p14:creationId xmlns:p14="http://schemas.microsoft.com/office/powerpoint/2010/main" val="34476317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학습목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8"/>
          <p:cNvSpPr txBox="1">
            <a:spLocks/>
          </p:cNvSpPr>
          <p:nvPr userDrawn="1"/>
        </p:nvSpPr>
        <p:spPr bwMode="auto">
          <a:xfrm>
            <a:off x="227013" y="93663"/>
            <a:ext cx="61722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0" latinLnBrk="0" hangingPunct="0">
              <a:defRPr/>
            </a:pPr>
            <a:r>
              <a:rPr kumimoji="0" lang="en-US" altLang="ko-KR" sz="2800" b="1" dirty="0">
                <a:solidFill>
                  <a:srgbClr val="191E70"/>
                </a:solidFill>
                <a:latin typeface="HY견고딕" pitchFamily="18" charset="-127"/>
                <a:ea typeface="HY견고딕" pitchFamily="18" charset="-127"/>
              </a:rPr>
              <a:t>Contents</a:t>
            </a:r>
            <a:endParaRPr kumimoji="0" lang="ko-KR" altLang="en-US" sz="2800" b="1" dirty="0">
              <a:solidFill>
                <a:srgbClr val="191E70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8" name="내용 개체 틀 5"/>
          <p:cNvSpPr>
            <a:spLocks noGrp="1"/>
          </p:cNvSpPr>
          <p:nvPr>
            <p:ph sz="quarter" idx="10"/>
          </p:nvPr>
        </p:nvSpPr>
        <p:spPr>
          <a:xfrm>
            <a:off x="263436" y="1016727"/>
            <a:ext cx="8568000" cy="5400000"/>
          </a:xfrm>
          <a:prstGeom prst="roundRect">
            <a:avLst>
              <a:gd name="adj" fmla="val 4285"/>
            </a:avLst>
          </a:prstGeom>
          <a:ln w="19050">
            <a:solidFill>
              <a:schemeClr val="bg2">
                <a:lumMod val="90000"/>
              </a:schemeClr>
            </a:solidFill>
            <a:prstDash val="sysDot"/>
          </a:ln>
        </p:spPr>
        <p:txBody>
          <a:bodyPr/>
          <a:lstStyle>
            <a:lvl1pPr marL="342900" marR="0" indent="-342900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200"/>
              </a:spcAft>
              <a:buClr>
                <a:srgbClr val="5A8DDC"/>
              </a:buClr>
              <a:buSzTx/>
              <a:buFont typeface="Wingdings" panose="05000000000000000000" pitchFamily="2" charset="2"/>
              <a:buChar char="v"/>
              <a:tabLst/>
              <a:defRPr sz="220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  <a:lvl2pPr marL="539750" marR="0" indent="-182563" algn="l" defTabSz="914400" rtl="0" eaLnBrk="0" fontAlgn="base" latinLnBrk="1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B1AE6B"/>
              </a:buClr>
              <a:buSzTx/>
              <a:buFont typeface="Wingdings" panose="05000000000000000000" pitchFamily="2" charset="2"/>
              <a:buChar char="§"/>
              <a:tabLst/>
              <a:defRPr sz="1800">
                <a:latin typeface="+mn-ea"/>
                <a:ea typeface="+mn-ea"/>
              </a:defRPr>
            </a:lvl2pPr>
            <a:lvl3pPr marL="809625" marR="0" indent="-182563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ADB9AD"/>
              </a:buClr>
              <a:buSzTx/>
              <a:buFontTx/>
              <a:buChar char="•"/>
              <a:tabLst/>
              <a:defRPr/>
            </a:lvl3pPr>
          </a:lstStyle>
          <a:p>
            <a:pPr marL="342900" marR="0" lvl="0" indent="-342900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200"/>
              </a:spcAft>
              <a:buClr>
                <a:srgbClr val="5A8DDC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ko-KR" alt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마스터 텍스트 스타일을 편집합니다</a:t>
            </a:r>
          </a:p>
          <a:p>
            <a:pPr marL="539750" marR="0" lvl="1" indent="-182563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B1AE6B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둘째 수준</a:t>
            </a:r>
          </a:p>
        </p:txBody>
      </p:sp>
    </p:spTree>
    <p:extLst>
      <p:ext uri="{BB962C8B-B14F-4D97-AF65-F5344CB8AC3E}">
        <p14:creationId xmlns:p14="http://schemas.microsoft.com/office/powerpoint/2010/main" val="1949728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4"/>
          <p:cNvSpPr>
            <a:spLocks noGrp="1"/>
          </p:cNvSpPr>
          <p:nvPr>
            <p:ph sz="quarter" idx="10"/>
          </p:nvPr>
        </p:nvSpPr>
        <p:spPr>
          <a:xfrm>
            <a:off x="228600" y="931818"/>
            <a:ext cx="8686800" cy="5715000"/>
          </a:xfrm>
        </p:spPr>
        <p:txBody>
          <a:bodyPr/>
          <a:lstStyle>
            <a:lvl1pPr marL="342900" marR="0" indent="-342900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100"/>
              </a:spcAft>
              <a:buClr>
                <a:srgbClr val="5A8DDC"/>
              </a:buClr>
              <a:buSzTx/>
              <a:buFont typeface="Wingdings" pitchFamily="2" charset="2"/>
              <a:buChar char="v"/>
              <a:tabLst/>
              <a:defRPr sz="2200"/>
            </a:lvl1pPr>
            <a:lvl2pPr marL="539750" marR="0" indent="-182563" algn="l" defTabSz="914400" rtl="0" eaLnBrk="0" fontAlgn="base" latinLnBrk="1" hangingPunct="0">
              <a:lnSpc>
                <a:spcPct val="110000"/>
              </a:lnSpc>
              <a:spcBef>
                <a:spcPct val="20000"/>
              </a:spcBef>
              <a:spcAft>
                <a:spcPts val="100"/>
              </a:spcAft>
              <a:buClr>
                <a:srgbClr val="B1AE6B"/>
              </a:buClr>
              <a:buSzTx/>
              <a:buFont typeface="Wingdings" pitchFamily="2" charset="2"/>
              <a:buChar char="§"/>
              <a:tabLst/>
              <a:defRPr sz="1800"/>
            </a:lvl2pPr>
            <a:lvl3pPr marL="720725" marR="0" indent="-185738" algn="l" defTabSz="914400" rtl="0" eaLnBrk="0" fontAlgn="base" latinLnBrk="1" hangingPunct="0">
              <a:lnSpc>
                <a:spcPct val="110000"/>
              </a:lnSpc>
              <a:spcBef>
                <a:spcPct val="20000"/>
              </a:spcBef>
              <a:spcAft>
                <a:spcPts val="100"/>
              </a:spcAft>
              <a:buClr>
                <a:srgbClr val="ADB9AD"/>
              </a:buClr>
              <a:buSzTx/>
              <a:buFontTx/>
              <a:buChar char="•"/>
              <a:tabLst/>
              <a:defRPr sz="1600"/>
            </a:lvl3pPr>
            <a:lvl4pPr marL="898525" indent="-177800">
              <a:buClr>
                <a:schemeClr val="bg1">
                  <a:lumMod val="50000"/>
                </a:schemeClr>
              </a:buClr>
              <a:buSzPct val="90000"/>
              <a:buFont typeface="Arial" panose="020B0604020202020204" pitchFamily="34" charset="0"/>
              <a:buChar char="−"/>
              <a:tabLst>
                <a:tab pos="898525" algn="l"/>
              </a:tabLst>
              <a:defRPr sz="1400" b="0">
                <a:latin typeface="맑은 고딕" pitchFamily="50" charset="-127"/>
                <a:ea typeface="맑은 고딕" pitchFamily="50" charset="-127"/>
              </a:defRPr>
            </a:lvl4pPr>
            <a:lvl5pPr>
              <a:defRPr sz="1200"/>
            </a:lvl5pPr>
          </a:lstStyle>
          <a:p>
            <a:pPr lvl="0"/>
            <a:r>
              <a:rPr lang="ko-KR" altLang="en-US" noProof="0" dirty="0"/>
              <a:t>마스터 텍스트 스타일을 편집합니다</a:t>
            </a:r>
          </a:p>
          <a:p>
            <a:pPr lvl="1"/>
            <a:r>
              <a:rPr lang="ko-KR" altLang="en-US" noProof="0" dirty="0"/>
              <a:t>둘째 수준</a:t>
            </a:r>
          </a:p>
          <a:p>
            <a:pPr lvl="2"/>
            <a:r>
              <a:rPr lang="ko-KR" altLang="en-US" noProof="0" dirty="0"/>
              <a:t>셋째 수준</a:t>
            </a:r>
          </a:p>
          <a:p>
            <a:pPr lvl="3"/>
            <a:r>
              <a:rPr lang="ko-KR" altLang="en-US" noProof="0" dirty="0"/>
              <a:t>넷째 수준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6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6663394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뒷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Line 5"/>
          <p:cNvSpPr>
            <a:spLocks noChangeShapeType="1"/>
          </p:cNvSpPr>
          <p:nvPr userDrawn="1">
            <p:custDataLst>
              <p:tags r:id="rId1"/>
            </p:custDataLst>
          </p:nvPr>
        </p:nvSpPr>
        <p:spPr bwMode="auto">
          <a:xfrm>
            <a:off x="2506663" y="3706813"/>
            <a:ext cx="4151312" cy="0"/>
          </a:xfrm>
          <a:prstGeom prst="line">
            <a:avLst/>
          </a:prstGeom>
          <a:ln>
            <a:prstDash val="dash"/>
            <a:headEnd/>
            <a:tailEnd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/>
          <a:lstStyle/>
          <a:p>
            <a:endParaRPr lang="ko-KR" altLang="en-US"/>
          </a:p>
        </p:txBody>
      </p:sp>
      <p:sp>
        <p:nvSpPr>
          <p:cNvPr id="10" name="AutoShape 3"/>
          <p:cNvSpPr>
            <a:spLocks noChangeArrowheads="1"/>
          </p:cNvSpPr>
          <p:nvPr userDrawn="1">
            <p:custDataLst>
              <p:tags r:id="rId2"/>
            </p:custDataLst>
          </p:nvPr>
        </p:nvSpPr>
        <p:spPr bwMode="auto">
          <a:xfrm>
            <a:off x="2765425" y="1447800"/>
            <a:ext cx="3587750" cy="388620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gradFill rotWithShape="0">
            <a:gsLst>
              <a:gs pos="0">
                <a:srgbClr val="FFFFFF"/>
              </a:gs>
              <a:gs pos="50000">
                <a:srgbClr val="EEEEEE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1" name="Line 5"/>
          <p:cNvSpPr>
            <a:spLocks noChangeShapeType="1"/>
          </p:cNvSpPr>
          <p:nvPr userDrawn="1">
            <p:custDataLst>
              <p:tags r:id="rId3"/>
            </p:custDataLst>
          </p:nvPr>
        </p:nvSpPr>
        <p:spPr bwMode="auto">
          <a:xfrm>
            <a:off x="2506663" y="3706813"/>
            <a:ext cx="4151312" cy="0"/>
          </a:xfrm>
          <a:prstGeom prst="line">
            <a:avLst/>
          </a:prstGeom>
          <a:ln>
            <a:prstDash val="dash"/>
            <a:headEnd/>
            <a:tailEnd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/>
          <a:lstStyle/>
          <a:p>
            <a:endParaRPr lang="ko-KR" altLang="en-US"/>
          </a:p>
        </p:txBody>
      </p:sp>
      <p:sp>
        <p:nvSpPr>
          <p:cNvPr id="12" name="Text Box 4"/>
          <p:cNvSpPr txBox="1">
            <a:spLocks noChangeArrowheads="1"/>
          </p:cNvSpPr>
          <p:nvPr userDrawn="1">
            <p:custDataLst>
              <p:tags r:id="rId4"/>
            </p:custDataLst>
          </p:nvPr>
        </p:nvSpPr>
        <p:spPr bwMode="auto">
          <a:xfrm>
            <a:off x="2735263" y="3048000"/>
            <a:ext cx="3657600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ko-KR" sz="4400" b="1" dirty="0">
                <a:solidFill>
                  <a:schemeClr val="tx2">
                    <a:lumMod val="40000"/>
                    <a:lumOff val="60000"/>
                  </a:schemeClr>
                </a:solidFill>
                <a:latin typeface="HY견명조" pitchFamily="18" charset="-127"/>
                <a:ea typeface="HY견명조" pitchFamily="18" charset="-127"/>
              </a:rPr>
              <a:t>Thank</a:t>
            </a:r>
            <a:r>
              <a:rPr lang="en-US" altLang="ko-KR" sz="4400" b="1" baseline="0" dirty="0">
                <a:solidFill>
                  <a:schemeClr val="tx2">
                    <a:lumMod val="40000"/>
                    <a:lumOff val="60000"/>
                  </a:schemeClr>
                </a:solidFill>
                <a:latin typeface="HY견명조" pitchFamily="18" charset="-127"/>
                <a:ea typeface="HY견명조" pitchFamily="18" charset="-127"/>
              </a:rPr>
              <a:t> You</a:t>
            </a:r>
            <a:endParaRPr lang="en-US" altLang="ko-KR" sz="4400" b="1" dirty="0">
              <a:solidFill>
                <a:schemeClr val="tx2">
                  <a:lumMod val="40000"/>
                  <a:lumOff val="60000"/>
                </a:schemeClr>
              </a:solidFill>
              <a:latin typeface="HY견명조" pitchFamily="18" charset="-127"/>
              <a:ea typeface="HY견명조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864296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7" descr="Light horizontal"/>
          <p:cNvSpPr>
            <a:spLocks noChangeArrowheads="1"/>
          </p:cNvSpPr>
          <p:nvPr/>
        </p:nvSpPr>
        <p:spPr bwMode="gray">
          <a:xfrm>
            <a:off x="-9525" y="0"/>
            <a:ext cx="238125" cy="6858000"/>
          </a:xfrm>
          <a:prstGeom prst="rect">
            <a:avLst/>
          </a:prstGeom>
          <a:pattFill prst="ltHorz">
            <a:fgClr>
              <a:srgbClr val="C0C0C0"/>
            </a:fgClr>
            <a:bgClr>
              <a:srgbClr val="FFFFFF"/>
            </a:bgClr>
          </a:pattFill>
          <a:ln w="0" algn="ctr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0" hangingPunct="0">
              <a:defRPr/>
            </a:pPr>
            <a:endParaRPr lang="ko-KR" altLang="en-US">
              <a:solidFill>
                <a:srgbClr val="1D4940"/>
              </a:solidFill>
            </a:endParaRPr>
          </a:p>
        </p:txBody>
      </p:sp>
      <p:sp>
        <p:nvSpPr>
          <p:cNvPr id="1028" name="Rectangle 18"/>
          <p:cNvSpPr>
            <a:spLocks noChangeArrowheads="1"/>
          </p:cNvSpPr>
          <p:nvPr userDrawn="1"/>
        </p:nvSpPr>
        <p:spPr bwMode="auto">
          <a:xfrm>
            <a:off x="8100392" y="6516688"/>
            <a:ext cx="967408" cy="265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algn="r"/>
            <a:fld id="{E5A18F57-D258-470C-BB46-B83A1BEE3C43}" type="slidenum">
              <a:rPr lang="ko-KR" altLang="en-US" sz="1200">
                <a:solidFill>
                  <a:srgbClr val="452103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pPr algn="r"/>
              <a:t>‹#›</a:t>
            </a:fld>
            <a:r>
              <a:rPr lang="en-US" altLang="ko-KR" sz="1200" dirty="0" smtClean="0">
                <a:solidFill>
                  <a:srgbClr val="452103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/75</a:t>
            </a:r>
            <a:endParaRPr lang="en-US" altLang="ko-KR" sz="1200" dirty="0">
              <a:solidFill>
                <a:srgbClr val="452103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029" name="텍스트 개체 틀 22"/>
          <p:cNvSpPr>
            <a:spLocks noGrp="1"/>
          </p:cNvSpPr>
          <p:nvPr>
            <p:ph type="body" idx="1"/>
          </p:nvPr>
        </p:nvSpPr>
        <p:spPr bwMode="auto">
          <a:xfrm>
            <a:off x="228600" y="931863"/>
            <a:ext cx="8686800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endParaRPr lang="en-US" altLang="ko-KR" dirty="0"/>
          </a:p>
        </p:txBody>
      </p:sp>
      <p:sp>
        <p:nvSpPr>
          <p:cNvPr id="1030" name="제목 개체 틀 23"/>
          <p:cNvSpPr>
            <a:spLocks noGrp="1"/>
          </p:cNvSpPr>
          <p:nvPr>
            <p:ph type="title"/>
          </p:nvPr>
        </p:nvSpPr>
        <p:spPr bwMode="auto">
          <a:xfrm>
            <a:off x="227013" y="82550"/>
            <a:ext cx="7559675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제목 스타일 편집</a:t>
            </a:r>
          </a:p>
        </p:txBody>
      </p:sp>
      <p:sp>
        <p:nvSpPr>
          <p:cNvPr id="1031" name="Freeform 126"/>
          <p:cNvSpPr>
            <a:spLocks/>
          </p:cNvSpPr>
          <p:nvPr/>
        </p:nvSpPr>
        <p:spPr bwMode="gray">
          <a:xfrm>
            <a:off x="-12700" y="342900"/>
            <a:ext cx="6032500" cy="679450"/>
          </a:xfrm>
          <a:custGeom>
            <a:avLst/>
            <a:gdLst>
              <a:gd name="T0" fmla="*/ 0 w 3800"/>
              <a:gd name="T1" fmla="*/ 0 h 428"/>
              <a:gd name="T2" fmla="*/ 6032500 w 3800"/>
              <a:gd name="T3" fmla="*/ 0 h 428"/>
              <a:gd name="T4" fmla="*/ 5486400 w 3800"/>
              <a:gd name="T5" fmla="*/ 679450 h 42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3800" h="428">
                <a:moveTo>
                  <a:pt x="0" y="0"/>
                </a:moveTo>
                <a:lnTo>
                  <a:pt x="3800" y="0"/>
                </a:lnTo>
                <a:lnTo>
                  <a:pt x="3456" y="428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ko-KR" altLang="en-US"/>
          </a:p>
        </p:txBody>
      </p:sp>
      <p:grpSp>
        <p:nvGrpSpPr>
          <p:cNvPr id="3" name="Group 192"/>
          <p:cNvGrpSpPr>
            <a:grpSpLocks/>
          </p:cNvGrpSpPr>
          <p:nvPr userDrawn="1"/>
        </p:nvGrpSpPr>
        <p:grpSpPr bwMode="auto">
          <a:xfrm>
            <a:off x="226419" y="668709"/>
            <a:ext cx="8675591" cy="131762"/>
            <a:chOff x="192" y="446"/>
            <a:chExt cx="5513" cy="78"/>
          </a:xfrm>
          <a:solidFill>
            <a:srgbClr val="92D050"/>
          </a:solidFill>
        </p:grpSpPr>
        <p:sp>
          <p:nvSpPr>
            <p:cNvPr id="27" name="Rectangle 193"/>
            <p:cNvSpPr>
              <a:spLocks noChangeArrowheads="1"/>
            </p:cNvSpPr>
            <p:nvPr/>
          </p:nvSpPr>
          <p:spPr bwMode="gray">
            <a:xfrm>
              <a:off x="192" y="446"/>
              <a:ext cx="1488" cy="78"/>
            </a:xfrm>
            <a:prstGeom prst="rect">
              <a:avLst/>
            </a:prstGeom>
            <a:solidFill>
              <a:srgbClr val="50C1BE"/>
            </a:solidFill>
            <a:ln w="9525">
              <a:solidFill>
                <a:srgbClr val="92D05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latinLnBrk="0">
                <a:defRPr/>
              </a:pPr>
              <a:endParaRPr kumimoji="0" lang="ko-KR" altLang="en-US" sz="1800">
                <a:solidFill>
                  <a:srgbClr val="000000"/>
                </a:solidFill>
                <a:latin typeface="Arial" charset="0"/>
                <a:ea typeface="굴림" charset="-127"/>
              </a:endParaRPr>
            </a:p>
          </p:txBody>
        </p:sp>
        <p:sp>
          <p:nvSpPr>
            <p:cNvPr id="28" name="Line 194"/>
            <p:cNvSpPr>
              <a:spLocks noChangeShapeType="1"/>
            </p:cNvSpPr>
            <p:nvPr userDrawn="1"/>
          </p:nvSpPr>
          <p:spPr bwMode="gray">
            <a:xfrm>
              <a:off x="192" y="519"/>
              <a:ext cx="5513" cy="0"/>
            </a:xfrm>
            <a:prstGeom prst="line">
              <a:avLst/>
            </a:prstGeom>
            <a:ln>
              <a:solidFill>
                <a:srgbClr val="191E70"/>
              </a:solidFill>
              <a:headEnd/>
              <a:tailEnd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/>
            <a:lstStyle/>
            <a:p>
              <a:pPr latinLnBrk="0">
                <a:defRPr/>
              </a:pPr>
              <a:endParaRPr kumimoji="0" lang="ko-KR" altLang="en-US" sz="1800">
                <a:solidFill>
                  <a:srgbClr val="000000"/>
                </a:solidFill>
                <a:latin typeface="Arial" charset="0"/>
                <a:ea typeface="+mn-ea"/>
              </a:endParaRPr>
            </a:p>
          </p:txBody>
        </p:sp>
      </p:grpSp>
      <p:pic>
        <p:nvPicPr>
          <p:cNvPr id="1033" name="그림 29" descr="쿡북로고.jp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2088" y="458788"/>
            <a:ext cx="1079500" cy="28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395346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70" r:id="rId1"/>
    <p:sldLayoutId id="2147484671" r:id="rId2"/>
    <p:sldLayoutId id="2147484672" r:id="rId3"/>
    <p:sldLayoutId id="2147484674" r:id="rId4"/>
  </p:sldLayoutIdLst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sz="2600" b="1" kern="1200">
          <a:solidFill>
            <a:srgbClr val="191D76"/>
          </a:solidFill>
          <a:latin typeface="HY견고딕" pitchFamily="18" charset="-127"/>
          <a:ea typeface="HY견고딕" pitchFamily="18" charset="-127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sz="2800">
          <a:solidFill>
            <a:srgbClr val="660033"/>
          </a:solidFill>
          <a:latin typeface="HY견고딕" pitchFamily="18" charset="-127"/>
          <a:ea typeface="HY견고딕" pitchFamily="18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sz="2800">
          <a:solidFill>
            <a:srgbClr val="660033"/>
          </a:solidFill>
          <a:latin typeface="HY견고딕" pitchFamily="18" charset="-127"/>
          <a:ea typeface="HY견고딕" pitchFamily="18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sz="2800">
          <a:solidFill>
            <a:srgbClr val="660033"/>
          </a:solidFill>
          <a:latin typeface="HY견고딕" pitchFamily="18" charset="-127"/>
          <a:ea typeface="HY견고딕" pitchFamily="18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sz="2800">
          <a:solidFill>
            <a:srgbClr val="660033"/>
          </a:solidFill>
          <a:latin typeface="HY견고딕" pitchFamily="18" charset="-127"/>
          <a:ea typeface="HY견고딕" pitchFamily="18" charset="-127"/>
        </a:defRPr>
      </a:lvl5pPr>
      <a:lvl6pPr marL="457200" algn="l" rtl="0" eaLnBrk="1" fontAlgn="base" latinLnBrk="1" hangingPunct="1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HY견고딕" pitchFamily="18" charset="-127"/>
          <a:ea typeface="HY견고딕" pitchFamily="18" charset="-127"/>
        </a:defRPr>
      </a:lvl6pPr>
      <a:lvl7pPr marL="914400" algn="l" rtl="0" eaLnBrk="1" fontAlgn="base" latinLnBrk="1" hangingPunct="1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HY견고딕" pitchFamily="18" charset="-127"/>
          <a:ea typeface="HY견고딕" pitchFamily="18" charset="-127"/>
        </a:defRPr>
      </a:lvl7pPr>
      <a:lvl8pPr marL="1371600" algn="l" rtl="0" eaLnBrk="1" fontAlgn="base" latinLnBrk="1" hangingPunct="1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HY견고딕" pitchFamily="18" charset="-127"/>
          <a:ea typeface="HY견고딕" pitchFamily="18" charset="-127"/>
        </a:defRPr>
      </a:lvl8pPr>
      <a:lvl9pPr marL="1828800" algn="l" rtl="0" eaLnBrk="1" fontAlgn="base" latinLnBrk="1" hangingPunct="1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HY견고딕" pitchFamily="18" charset="-127"/>
          <a:ea typeface="HY견고딕" pitchFamily="18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ts val="100"/>
        </a:spcAft>
        <a:buClr>
          <a:srgbClr val="5A8DDC"/>
        </a:buClr>
        <a:buFont typeface="Wingdings" panose="05000000000000000000" pitchFamily="2" charset="2"/>
        <a:buChar char="v"/>
        <a:defRPr sz="2200" b="1" kern="1200">
          <a:solidFill>
            <a:schemeClr val="tx1"/>
          </a:solidFill>
          <a:latin typeface="+mn-ea"/>
          <a:ea typeface="+mn-ea"/>
          <a:cs typeface="+mn-cs"/>
        </a:defRPr>
      </a:lvl1pPr>
      <a:lvl2pPr marL="539750" indent="-182563" algn="l" rtl="0" eaLnBrk="0" fontAlgn="base" latinLnBrk="1" hangingPunct="0">
        <a:spcBef>
          <a:spcPct val="20000"/>
        </a:spcBef>
        <a:spcAft>
          <a:spcPts val="100"/>
        </a:spcAft>
        <a:buClr>
          <a:srgbClr val="B1AE6B"/>
        </a:buClr>
        <a:buFont typeface="Wingdings" panose="05000000000000000000" pitchFamily="2" charset="2"/>
        <a:buChar char="§"/>
        <a:defRPr sz="1900" kern="1200">
          <a:solidFill>
            <a:schemeClr val="tx1"/>
          </a:solidFill>
          <a:latin typeface="+mn-ea"/>
          <a:ea typeface="+mn-ea"/>
          <a:cs typeface="+mn-cs"/>
        </a:defRPr>
      </a:lvl2pPr>
      <a:lvl3pPr marL="720725" indent="-185738" algn="l" rtl="0" eaLnBrk="0" fontAlgn="base" latinLnBrk="1" hangingPunct="0">
        <a:spcBef>
          <a:spcPct val="20000"/>
        </a:spcBef>
        <a:spcAft>
          <a:spcPts val="100"/>
        </a:spcAft>
        <a:buClr>
          <a:srgbClr val="ADB9AD"/>
        </a:buClr>
        <a:buChar char="•"/>
        <a:defRPr sz="1700" kern="1200">
          <a:solidFill>
            <a:schemeClr val="tx1"/>
          </a:solidFill>
          <a:latin typeface="+mn-ea"/>
          <a:ea typeface="+mn-ea"/>
          <a:cs typeface="+mn-cs"/>
        </a:defRPr>
      </a:lvl3pPr>
      <a:lvl4pPr marL="1162050" indent="-2667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600" kern="1200">
          <a:solidFill>
            <a:schemeClr val="tx1"/>
          </a:solidFill>
          <a:latin typeface="HY견고딕" pitchFamily="18" charset="-127"/>
          <a:ea typeface="HY견고딕" pitchFamily="18" charset="-127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kern="1200">
          <a:solidFill>
            <a:schemeClr val="tx1"/>
          </a:solidFill>
          <a:latin typeface="HY견고딕" pitchFamily="18" charset="-127"/>
          <a:ea typeface="HY견고딕" pitchFamily="18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1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1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0.png"/><Relationship Id="rId4" Type="http://schemas.openxmlformats.org/officeDocument/2006/relationships/image" Target="../media/image97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WordArt 436"/>
          <p:cNvSpPr>
            <a:spLocks noChangeArrowheads="1" noChangeShapeType="1" noTextEdit="1"/>
          </p:cNvSpPr>
          <p:nvPr/>
        </p:nvSpPr>
        <p:spPr bwMode="auto">
          <a:xfrm>
            <a:off x="1701833" y="3914710"/>
            <a:ext cx="533400" cy="1080000"/>
          </a:xfrm>
          <a:prstGeom prst="rect">
            <a:avLst/>
          </a:prstGeom>
          <a:ln>
            <a:noFill/>
          </a:ln>
        </p:spPr>
        <p:txBody>
          <a:bodyPr wrap="none" fromWordArt="1">
            <a:prstTxWarp prst="textCascadeUp">
              <a:avLst>
                <a:gd name="adj" fmla="val 99838"/>
              </a:avLst>
            </a:prstTxWarp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latinLnBrk="0" hangingPunct="0">
              <a:defRPr/>
            </a:pPr>
            <a:r>
              <a:rPr kumimoji="0" lang="en-US" altLang="ko-KR" sz="4800" b="1" i="1" kern="10" spc="150" dirty="0" smtClean="0">
                <a:ln w="11430">
                  <a:solidFill>
                    <a:srgbClr val="452103"/>
                  </a:solidFill>
                </a:ln>
                <a:solidFill>
                  <a:schemeClr val="accent5">
                    <a:lumMod val="75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휴먼둥근헤드라인"/>
                <a:ea typeface="휴먼둥근헤드라인"/>
              </a:rPr>
              <a:t>16</a:t>
            </a:r>
            <a:endParaRPr kumimoji="0" lang="ko-KR" altLang="en-US" sz="4800" b="1" i="1" kern="10" spc="150" dirty="0">
              <a:ln w="11430">
                <a:solidFill>
                  <a:srgbClr val="452103"/>
                </a:solidFill>
              </a:ln>
              <a:solidFill>
                <a:schemeClr val="accent5">
                  <a:lumMod val="75000"/>
                </a:schemeClr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휴먼둥근헤드라인"/>
              <a:ea typeface="휴먼둥근헤드라인"/>
            </a:endParaRPr>
          </a:p>
        </p:txBody>
      </p:sp>
      <p:sp>
        <p:nvSpPr>
          <p:cNvPr id="5123" name="제목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ko-KR" sz="2800" b="0" dirty="0"/>
              <a:t>JDBC</a:t>
            </a:r>
            <a:r>
              <a:rPr lang="ko-KR" altLang="en-US" sz="2800" b="0" dirty="0"/>
              <a:t>로 데이터베이스와 </a:t>
            </a:r>
            <a:r>
              <a:rPr lang="en-US" altLang="ko-KR" sz="2800" b="0" dirty="0"/>
              <a:t>JSP </a:t>
            </a:r>
            <a:r>
              <a:rPr lang="ko-KR" altLang="en-US" sz="2800" b="0" dirty="0"/>
              <a:t>연동</a:t>
            </a:r>
            <a:endParaRPr lang="ko-KR" altLang="en-US" sz="2800" dirty="0"/>
          </a:p>
        </p:txBody>
      </p:sp>
    </p:spTree>
  </p:cSld>
  <p:clrMapOvr>
    <a:masterClrMapping/>
  </p:clrMapOvr>
  <p:transition>
    <p:zoom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2. JDBC </a:t>
            </a:r>
            <a:r>
              <a:rPr lang="ko-KR" altLang="en-US" b="0" dirty="0"/>
              <a:t>드라이버 로딩 및 </a:t>
            </a:r>
            <a:r>
              <a:rPr lang="en-US" altLang="ko-KR" b="0" dirty="0"/>
              <a:t>DBMS </a:t>
            </a:r>
            <a:r>
              <a:rPr lang="ko-KR" altLang="en-US" b="0" dirty="0"/>
              <a:t>접속</a:t>
            </a:r>
            <a:endParaRPr lang="ko-KR" altLang="en-US" dirty="0"/>
          </a:p>
        </p:txBody>
      </p:sp>
      <p:grpSp>
        <p:nvGrpSpPr>
          <p:cNvPr id="6" name="그룹 5"/>
          <p:cNvGrpSpPr/>
          <p:nvPr/>
        </p:nvGrpSpPr>
        <p:grpSpPr>
          <a:xfrm>
            <a:off x="390897" y="980728"/>
            <a:ext cx="8137153" cy="5715000"/>
            <a:chOff x="395287" y="-1246066"/>
            <a:chExt cx="8353425" cy="9058275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5287" y="-1246066"/>
              <a:ext cx="8353425" cy="6991350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0049" y="5745284"/>
              <a:ext cx="8343900" cy="20669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071504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2. JDBC </a:t>
            </a:r>
            <a:r>
              <a:rPr lang="ko-KR" altLang="en-US" b="0" dirty="0"/>
              <a:t>드라이버 로딩 및 </a:t>
            </a:r>
            <a:r>
              <a:rPr lang="en-US" altLang="ko-KR" b="0" dirty="0"/>
              <a:t>DBMS </a:t>
            </a:r>
            <a:r>
              <a:rPr lang="ko-KR" altLang="en-US" b="0" dirty="0"/>
              <a:t>접속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004" y="1482778"/>
            <a:ext cx="3076575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3027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 smtClean="0"/>
              <a:t>Statement </a:t>
            </a:r>
            <a:r>
              <a:rPr lang="ko-KR" altLang="en-US" dirty="0"/>
              <a:t>객체로 데이터 </a:t>
            </a:r>
            <a:r>
              <a:rPr lang="ko-KR" altLang="en-US" dirty="0" smtClean="0"/>
              <a:t>접근하기</a:t>
            </a:r>
            <a:endParaRPr lang="en-US" altLang="ko-KR" dirty="0" smtClean="0"/>
          </a:p>
          <a:p>
            <a:pPr lvl="1"/>
            <a:r>
              <a:rPr lang="en-US" altLang="ko-KR" b="0" dirty="0"/>
              <a:t>Statement </a:t>
            </a:r>
            <a:r>
              <a:rPr lang="ko-KR" altLang="en-US" b="0" dirty="0" smtClean="0"/>
              <a:t>객체</a:t>
            </a:r>
            <a:endParaRPr lang="en-US" altLang="ko-KR" b="0" dirty="0" smtClean="0"/>
          </a:p>
          <a:p>
            <a:pPr lvl="2"/>
            <a:r>
              <a:rPr lang="ko-KR" altLang="en-US" b="0" dirty="0" smtClean="0"/>
              <a:t>정적인 </a:t>
            </a:r>
            <a:r>
              <a:rPr lang="ko-KR" altLang="en-US" b="0" dirty="0"/>
              <a:t>쿼리에 </a:t>
            </a:r>
            <a:r>
              <a:rPr lang="ko-KR" altLang="en-US" b="0" dirty="0" smtClean="0"/>
              <a:t>사용</a:t>
            </a:r>
            <a:endParaRPr lang="en-US" altLang="ko-KR" b="0" dirty="0" smtClean="0"/>
          </a:p>
          <a:p>
            <a:pPr lvl="2"/>
            <a:r>
              <a:rPr lang="ko-KR" altLang="en-US" b="0" dirty="0" smtClean="0"/>
              <a:t>하나의 쿼리를 사용하고 </a:t>
            </a:r>
            <a:r>
              <a:rPr lang="ko-KR" altLang="en-US" b="0" dirty="0"/>
              <a:t>나면 더는 사용할 수 </a:t>
            </a:r>
            <a:r>
              <a:rPr lang="ko-KR" altLang="en-US" b="0" dirty="0" smtClean="0"/>
              <a:t>없음</a:t>
            </a:r>
            <a:endParaRPr lang="en-US" altLang="ko-KR" b="0" dirty="0" smtClean="0"/>
          </a:p>
          <a:p>
            <a:pPr lvl="2"/>
            <a:r>
              <a:rPr lang="ko-KR" altLang="en-US" b="0" dirty="0" smtClean="0"/>
              <a:t>하나의 </a:t>
            </a:r>
            <a:r>
              <a:rPr lang="ko-KR" altLang="en-US" b="0" dirty="0"/>
              <a:t>쿼리를 끝내면 </a:t>
            </a:r>
            <a:r>
              <a:rPr lang="en-US" altLang="ko-KR" b="0" dirty="0"/>
              <a:t>close( )</a:t>
            </a:r>
            <a:r>
              <a:rPr lang="ko-KR" altLang="en-US" b="0" dirty="0"/>
              <a:t>를 사용하여 객체를 </a:t>
            </a:r>
            <a:r>
              <a:rPr lang="ko-KR" altLang="en-US" b="0" dirty="0" smtClean="0"/>
              <a:t>즉시 해제해야 함</a:t>
            </a:r>
            <a:endParaRPr lang="en-US" altLang="ko-KR" b="0" dirty="0" smtClean="0"/>
          </a:p>
          <a:p>
            <a:pPr lvl="2"/>
            <a:r>
              <a:rPr lang="en-US" altLang="ko-KR" b="0" dirty="0" smtClean="0"/>
              <a:t>close</a:t>
            </a:r>
            <a:r>
              <a:rPr lang="en-US" altLang="ko-KR" b="0" dirty="0"/>
              <a:t>( )</a:t>
            </a:r>
            <a:r>
              <a:rPr lang="ko-KR" altLang="en-US" b="0" dirty="0"/>
              <a:t>를 사용하여 객체를 즉시 해제하지 않으면 무시할 수 없는 공간이 </a:t>
            </a:r>
            <a:r>
              <a:rPr lang="ko-KR" altLang="en-US" b="0" dirty="0" smtClean="0"/>
              <a:t>필요하며 </a:t>
            </a:r>
            <a:r>
              <a:rPr lang="ko-KR" altLang="en-US" b="0" dirty="0"/>
              <a:t>페이지가 다른 작업을 수행하는 동안 멈추지 않기 </a:t>
            </a:r>
            <a:r>
              <a:rPr lang="ko-KR" altLang="en-US" b="0" dirty="0" smtClean="0"/>
              <a:t>때문</a:t>
            </a:r>
            <a:r>
              <a:rPr lang="en-US" altLang="ko-KR" b="0" dirty="0" smtClean="0"/>
              <a:t> </a:t>
            </a:r>
          </a:p>
          <a:p>
            <a:pPr lvl="2"/>
            <a:r>
              <a:rPr lang="ko-KR" altLang="en-US" b="0" dirty="0" smtClean="0"/>
              <a:t>복잡하지 </a:t>
            </a:r>
            <a:r>
              <a:rPr lang="ko-KR" altLang="en-US" b="0" dirty="0"/>
              <a:t>않은 간단한 </a:t>
            </a:r>
            <a:r>
              <a:rPr lang="ko-KR" altLang="en-US" b="0" dirty="0" err="1"/>
              <a:t>쿼리문을</a:t>
            </a:r>
            <a:r>
              <a:rPr lang="ko-KR" altLang="en-US" b="0" dirty="0"/>
              <a:t> 사용하는 경우에 </a:t>
            </a:r>
            <a:r>
              <a:rPr lang="ko-KR" altLang="en-US" b="0" dirty="0" smtClean="0"/>
              <a:t>좋음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 smtClean="0"/>
              <a:t>3. </a:t>
            </a:r>
            <a:r>
              <a:rPr lang="ko-KR" altLang="en-US" b="0" dirty="0" smtClean="0"/>
              <a:t>데이터베이스 </a:t>
            </a:r>
            <a:r>
              <a:rPr lang="ko-KR" altLang="en-US" b="0" dirty="0"/>
              <a:t>쿼리 실행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3789318"/>
            <a:ext cx="8229600" cy="619125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4581128"/>
            <a:ext cx="7708110" cy="17156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044505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 smtClean="0"/>
              <a:t>Statement </a:t>
            </a:r>
            <a:r>
              <a:rPr lang="ko-KR" altLang="en-US" dirty="0"/>
              <a:t>객체로 데이터 접근하기</a:t>
            </a:r>
            <a:endParaRPr lang="en-US" altLang="ko-KR" dirty="0"/>
          </a:p>
          <a:p>
            <a:pPr lvl="1"/>
            <a:r>
              <a:rPr lang="en-US" altLang="ko-KR" dirty="0" err="1" smtClean="0"/>
              <a:t>executeQuery</a:t>
            </a:r>
            <a:r>
              <a:rPr lang="en-US" altLang="ko-KR" dirty="0"/>
              <a:t>() </a:t>
            </a:r>
            <a:r>
              <a:rPr lang="ko-KR" altLang="en-US" dirty="0" err="1"/>
              <a:t>메소드로</a:t>
            </a:r>
            <a:r>
              <a:rPr lang="ko-KR" altLang="en-US" dirty="0"/>
              <a:t> 데이터 조회하기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3. </a:t>
            </a:r>
            <a:r>
              <a:rPr lang="ko-KR" altLang="en-US" b="0" dirty="0"/>
              <a:t>데이터베이스 쿼리 실행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995" y="1880698"/>
            <a:ext cx="8229600" cy="58102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945" y="2492896"/>
            <a:ext cx="8267700" cy="3152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9879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 smtClean="0"/>
              <a:t>Statement </a:t>
            </a:r>
            <a:r>
              <a:rPr lang="ko-KR" altLang="en-US" dirty="0"/>
              <a:t>객체로 데이터 접근하기</a:t>
            </a:r>
            <a:endParaRPr lang="en-US" altLang="ko-KR" dirty="0"/>
          </a:p>
          <a:p>
            <a:pPr lvl="1"/>
            <a:r>
              <a:rPr lang="en-US" altLang="ko-KR" dirty="0" err="1" smtClean="0"/>
              <a:t>executeUpdate</a:t>
            </a:r>
            <a:r>
              <a:rPr lang="en-US" altLang="ko-KR" dirty="0"/>
              <a:t>() </a:t>
            </a:r>
            <a:r>
              <a:rPr lang="ko-KR" altLang="en-US" dirty="0" err="1"/>
              <a:t>메소드로</a:t>
            </a:r>
            <a:r>
              <a:rPr lang="ko-KR" altLang="en-US" dirty="0"/>
              <a:t> 데이터 삽입</a:t>
            </a:r>
            <a:r>
              <a:rPr lang="en-US" altLang="ko-KR" dirty="0"/>
              <a:t>, </a:t>
            </a:r>
            <a:r>
              <a:rPr lang="ko-KR" altLang="en-US" dirty="0"/>
              <a:t>수정</a:t>
            </a:r>
            <a:r>
              <a:rPr lang="en-US" altLang="ko-KR" dirty="0"/>
              <a:t>, </a:t>
            </a:r>
            <a:r>
              <a:rPr lang="ko-KR" altLang="en-US" dirty="0" smtClean="0"/>
              <a:t>삭제하기</a:t>
            </a:r>
            <a:endParaRPr lang="en-US" altLang="ko-KR" dirty="0" smtClean="0"/>
          </a:p>
          <a:p>
            <a:pPr lvl="2"/>
            <a:r>
              <a:rPr lang="en-US" altLang="ko-KR" b="0" dirty="0" err="1"/>
              <a:t>executeUpdate</a:t>
            </a:r>
            <a:r>
              <a:rPr lang="en-US" altLang="ko-KR" b="0" dirty="0"/>
              <a:t>( ) </a:t>
            </a:r>
            <a:r>
              <a:rPr lang="ko-KR" altLang="en-US" b="0" dirty="0" err="1"/>
              <a:t>메소드는</a:t>
            </a:r>
            <a:r>
              <a:rPr lang="ko-KR" altLang="en-US" b="0" dirty="0"/>
              <a:t> </a:t>
            </a:r>
            <a:r>
              <a:rPr lang="en-US" altLang="ko-KR" b="0" dirty="0"/>
              <a:t>INSERT, UPDATE, </a:t>
            </a:r>
            <a:r>
              <a:rPr lang="en-US" altLang="ko-KR" b="0" dirty="0" smtClean="0"/>
              <a:t>DELETE </a:t>
            </a:r>
            <a:r>
              <a:rPr lang="ko-KR" altLang="en-US" b="0" dirty="0" err="1" smtClean="0"/>
              <a:t>쿼리문을</a:t>
            </a:r>
            <a:r>
              <a:rPr lang="ko-KR" altLang="en-US" b="0" dirty="0" smtClean="0"/>
              <a:t> </a:t>
            </a:r>
            <a:r>
              <a:rPr lang="ko-KR" altLang="en-US" b="0" dirty="0"/>
              <a:t>통해 데이터를 삽입</a:t>
            </a:r>
            <a:r>
              <a:rPr lang="en-US" altLang="ko-KR" b="0" dirty="0"/>
              <a:t>, </a:t>
            </a:r>
            <a:r>
              <a:rPr lang="ko-KR" altLang="en-US" b="0" dirty="0"/>
              <a:t>수정</a:t>
            </a:r>
            <a:r>
              <a:rPr lang="en-US" altLang="ko-KR" b="0" dirty="0" smtClean="0"/>
              <a:t>, </a:t>
            </a:r>
            <a:r>
              <a:rPr lang="ko-KR" altLang="en-US" b="0" dirty="0" smtClean="0"/>
              <a:t>삭제하는 </a:t>
            </a:r>
            <a:r>
              <a:rPr lang="ko-KR" altLang="en-US" b="0" dirty="0"/>
              <a:t>데 </a:t>
            </a:r>
            <a:r>
              <a:rPr lang="ko-KR" altLang="en-US" b="0" dirty="0" smtClean="0"/>
              <a:t>사용</a:t>
            </a:r>
            <a:endParaRPr lang="en-US" altLang="ko-KR" b="0" dirty="0" smtClean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3. </a:t>
            </a:r>
            <a:r>
              <a:rPr lang="ko-KR" altLang="en-US" b="0" dirty="0"/>
              <a:t>데이터베이스 쿼리 실행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850" y="2432797"/>
            <a:ext cx="8210550" cy="62865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275" y="3197949"/>
            <a:ext cx="8258175" cy="3152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3525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3. </a:t>
            </a:r>
            <a:r>
              <a:rPr lang="ko-KR" altLang="en-US" b="0" dirty="0"/>
              <a:t>데이터베이스 쿼리 실행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625" y="931818"/>
            <a:ext cx="8286750" cy="2804121"/>
          </a:xfrm>
          <a:prstGeom prst="rect">
            <a:avLst/>
          </a:prstGeom>
        </p:spPr>
      </p:pic>
      <p:grpSp>
        <p:nvGrpSpPr>
          <p:cNvPr id="7" name="그룹 6"/>
          <p:cNvGrpSpPr/>
          <p:nvPr/>
        </p:nvGrpSpPr>
        <p:grpSpPr>
          <a:xfrm>
            <a:off x="509588" y="3735939"/>
            <a:ext cx="8305800" cy="2910879"/>
            <a:chOff x="530027" y="3609886"/>
            <a:chExt cx="8305800" cy="2935242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9552" y="3609886"/>
              <a:ext cx="8296275" cy="1847850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0027" y="5268778"/>
              <a:ext cx="8296275" cy="12763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748429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3. </a:t>
            </a:r>
            <a:r>
              <a:rPr lang="ko-KR" altLang="en-US" b="0" dirty="0"/>
              <a:t>데이터베이스 쿼리 실행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931818"/>
            <a:ext cx="8191500" cy="51435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210" y="1556792"/>
            <a:ext cx="8305800" cy="3209925"/>
          </a:xfrm>
          <a:prstGeom prst="rect">
            <a:avLst/>
          </a:prstGeom>
        </p:spPr>
      </p:pic>
      <p:pic>
        <p:nvPicPr>
          <p:cNvPr id="7" name="내용 개체 틀 6"/>
          <p:cNvPicPr>
            <a:picLocks noGrp="1" noChangeAspect="1"/>
          </p:cNvPicPr>
          <p:nvPr>
            <p:ph sz="quarter" idx="1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9571" y="4129722"/>
            <a:ext cx="3666667" cy="1495238"/>
          </a:xfrm>
        </p:spPr>
      </p:pic>
    </p:spTree>
    <p:extLst>
      <p:ext uri="{BB962C8B-B14F-4D97-AF65-F5344CB8AC3E}">
        <p14:creationId xmlns:p14="http://schemas.microsoft.com/office/powerpoint/2010/main" val="35605184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3. </a:t>
            </a:r>
            <a:r>
              <a:rPr lang="ko-KR" altLang="en-US" b="0" dirty="0"/>
              <a:t>데이터베이스 쿼리 실행</a:t>
            </a:r>
            <a:endParaRPr lang="ko-KR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667" y="1052736"/>
            <a:ext cx="7805865" cy="44088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내용 개체 틀 4"/>
          <p:cNvPicPr>
            <a:picLocks noGrp="1" noChangeAspect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160" y="1484784"/>
            <a:ext cx="2304256" cy="1675823"/>
          </a:xfrm>
        </p:spPr>
      </p:pic>
    </p:spTree>
    <p:extLst>
      <p:ext uri="{BB962C8B-B14F-4D97-AF65-F5344CB8AC3E}">
        <p14:creationId xmlns:p14="http://schemas.microsoft.com/office/powerpoint/2010/main" val="14021091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3. </a:t>
            </a:r>
            <a:r>
              <a:rPr lang="ko-KR" altLang="en-US" b="0" dirty="0"/>
              <a:t>데이터베이스 쿼리 실행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337" y="1196752"/>
            <a:ext cx="8315325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2163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3. </a:t>
            </a:r>
            <a:r>
              <a:rPr lang="ko-KR" altLang="en-US" b="0" dirty="0"/>
              <a:t>데이터베이스 쿼리 실행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980728"/>
            <a:ext cx="8296275" cy="5553075"/>
          </a:xfrm>
          <a:prstGeom prst="rect">
            <a:avLst/>
          </a:prstGeom>
        </p:spPr>
      </p:pic>
      <p:pic>
        <p:nvPicPr>
          <p:cNvPr id="5" name="내용 개체 틀 4"/>
          <p:cNvPicPr>
            <a:picLocks noGrp="1" noChangeAspect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096" y="1916832"/>
            <a:ext cx="3219450" cy="1143000"/>
          </a:xfrm>
        </p:spPr>
      </p:pic>
    </p:spTree>
    <p:extLst>
      <p:ext uri="{BB962C8B-B14F-4D97-AF65-F5344CB8AC3E}">
        <p14:creationId xmlns:p14="http://schemas.microsoft.com/office/powerpoint/2010/main" val="19826562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">
            <a:extLst>
              <a:ext uri="{FF2B5EF4-FFF2-40B4-BE49-F238E27FC236}">
                <a16:creationId xmlns="" xmlns:a16="http://schemas.microsoft.com/office/drawing/2014/main" id="{F71D86D2-9A5A-436C-BF82-D67BDBFA3162}"/>
              </a:ext>
            </a:extLst>
          </p:cNvPr>
          <p:cNvSpPr/>
          <p:nvPr/>
        </p:nvSpPr>
        <p:spPr>
          <a:xfrm>
            <a:off x="1087060" y="1125017"/>
            <a:ext cx="7085340" cy="545486"/>
          </a:xfrm>
          <a:prstGeom prst="rect">
            <a:avLst/>
          </a:prstGeom>
          <a:solidFill>
            <a:srgbClr val="D6E7E6"/>
          </a:solidFill>
          <a:ln w="12700">
            <a:solidFill>
              <a:srgbClr val="40C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b="1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35" name="TextBox 12">
            <a:extLst>
              <a:ext uri="{FF2B5EF4-FFF2-40B4-BE49-F238E27FC236}">
                <a16:creationId xmlns="" xmlns:a16="http://schemas.microsoft.com/office/drawing/2014/main" id="{40D9FBBA-2095-4493-930B-54EB43818DE9}"/>
              </a:ext>
            </a:extLst>
          </p:cNvPr>
          <p:cNvSpPr txBox="1"/>
          <p:nvPr/>
        </p:nvSpPr>
        <p:spPr bwMode="auto">
          <a:xfrm>
            <a:off x="1683837" y="1219842"/>
            <a:ext cx="6188110" cy="369332"/>
          </a:xfrm>
          <a:prstGeom prst="rect">
            <a:avLst/>
          </a:prstGeom>
          <a:noFill/>
          <a:effectLst/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JDBC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의 개요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6" name="Oval 4">
            <a:extLst>
              <a:ext uri="{FF2B5EF4-FFF2-40B4-BE49-F238E27FC236}">
                <a16:creationId xmlns="" xmlns:a16="http://schemas.microsoft.com/office/drawing/2014/main" id="{2A9FECBD-702A-4BA1-88AB-67BBCAFAED1F}"/>
              </a:ext>
            </a:extLst>
          </p:cNvPr>
          <p:cNvSpPr/>
          <p:nvPr/>
        </p:nvSpPr>
        <p:spPr>
          <a:xfrm>
            <a:off x="755576" y="1094712"/>
            <a:ext cx="662971" cy="606096"/>
          </a:xfrm>
          <a:prstGeom prst="ellipse">
            <a:avLst/>
          </a:prstGeom>
          <a:solidFill>
            <a:srgbClr val="98D2D0"/>
          </a:solidFill>
          <a:ln w="12700">
            <a:solidFill>
              <a:schemeClr val="accent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rgbClr val="50C1BE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="" xmlns:a16="http://schemas.microsoft.com/office/drawing/2014/main" id="{534BF5C5-2F04-4802-A8CF-73191AEB43D8}"/>
              </a:ext>
            </a:extLst>
          </p:cNvPr>
          <p:cNvSpPr txBox="1"/>
          <p:nvPr/>
        </p:nvSpPr>
        <p:spPr>
          <a:xfrm>
            <a:off x="879457" y="1175362"/>
            <a:ext cx="415209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17928F"/>
                </a:solidFill>
                <a:cs typeface="Arial" pitchFamily="34" charset="0"/>
              </a:rPr>
              <a:t>1</a:t>
            </a:r>
            <a:endParaRPr lang="ko-KR" altLang="en-US" sz="2400" b="1" dirty="0">
              <a:solidFill>
                <a:srgbClr val="17928F"/>
              </a:solidFill>
              <a:cs typeface="Arial" pitchFamily="34" charset="0"/>
            </a:endParaRPr>
          </a:p>
        </p:txBody>
      </p:sp>
      <p:sp>
        <p:nvSpPr>
          <p:cNvPr id="38" name="Rectangle 31">
            <a:extLst>
              <a:ext uri="{FF2B5EF4-FFF2-40B4-BE49-F238E27FC236}">
                <a16:creationId xmlns="" xmlns:a16="http://schemas.microsoft.com/office/drawing/2014/main" id="{F87AFBBE-263B-456C-A0CE-E79DEEC79E2B}"/>
              </a:ext>
            </a:extLst>
          </p:cNvPr>
          <p:cNvSpPr/>
          <p:nvPr/>
        </p:nvSpPr>
        <p:spPr>
          <a:xfrm>
            <a:off x="1059502" y="1773090"/>
            <a:ext cx="7116018" cy="545486"/>
          </a:xfrm>
          <a:prstGeom prst="rect">
            <a:avLst/>
          </a:prstGeom>
          <a:solidFill>
            <a:srgbClr val="D6E7E6"/>
          </a:solidFill>
          <a:ln w="12700">
            <a:solidFill>
              <a:srgbClr val="40C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b="1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39" name="TextBox 12">
            <a:extLst>
              <a:ext uri="{FF2B5EF4-FFF2-40B4-BE49-F238E27FC236}">
                <a16:creationId xmlns="" xmlns:a16="http://schemas.microsoft.com/office/drawing/2014/main" id="{C1C8BBBE-666B-476A-B7E7-D3888F6B2AC5}"/>
              </a:ext>
            </a:extLst>
          </p:cNvPr>
          <p:cNvSpPr txBox="1"/>
          <p:nvPr/>
        </p:nvSpPr>
        <p:spPr bwMode="auto">
          <a:xfrm>
            <a:off x="1683837" y="1867915"/>
            <a:ext cx="6188110" cy="369332"/>
          </a:xfrm>
          <a:prstGeom prst="rect">
            <a:avLst/>
          </a:prstGeom>
          <a:noFill/>
          <a:effectLst/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JDBC 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드라이버 로딩 및 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DBMS 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접속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0" name="Oval 33">
            <a:extLst>
              <a:ext uri="{FF2B5EF4-FFF2-40B4-BE49-F238E27FC236}">
                <a16:creationId xmlns="" xmlns:a16="http://schemas.microsoft.com/office/drawing/2014/main" id="{72F09F89-0230-43A5-A4A3-5239F66A6865}"/>
              </a:ext>
            </a:extLst>
          </p:cNvPr>
          <p:cNvSpPr/>
          <p:nvPr/>
        </p:nvSpPr>
        <p:spPr>
          <a:xfrm>
            <a:off x="755576" y="1742784"/>
            <a:ext cx="662971" cy="606096"/>
          </a:xfrm>
          <a:prstGeom prst="ellipse">
            <a:avLst/>
          </a:prstGeom>
          <a:solidFill>
            <a:srgbClr val="98D2D0"/>
          </a:solidFill>
          <a:ln w="12700">
            <a:solidFill>
              <a:srgbClr val="40C4C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rgbClr val="50C1BE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27036CA4-28CD-44F9-B258-DDA77AD699B0}"/>
              </a:ext>
            </a:extLst>
          </p:cNvPr>
          <p:cNvSpPr txBox="1"/>
          <p:nvPr/>
        </p:nvSpPr>
        <p:spPr>
          <a:xfrm>
            <a:off x="879457" y="1823435"/>
            <a:ext cx="415209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17928F"/>
                </a:solidFill>
                <a:cs typeface="Arial" pitchFamily="34" charset="0"/>
              </a:rPr>
              <a:t>2</a:t>
            </a:r>
            <a:endParaRPr lang="ko-KR" altLang="en-US" sz="2400" b="1" dirty="0">
              <a:solidFill>
                <a:srgbClr val="17928F"/>
              </a:solidFill>
              <a:cs typeface="Arial" pitchFamily="34" charset="0"/>
            </a:endParaRPr>
          </a:p>
        </p:txBody>
      </p:sp>
      <p:sp>
        <p:nvSpPr>
          <p:cNvPr id="42" name="Rectangle 36">
            <a:extLst>
              <a:ext uri="{FF2B5EF4-FFF2-40B4-BE49-F238E27FC236}">
                <a16:creationId xmlns="" xmlns:a16="http://schemas.microsoft.com/office/drawing/2014/main" id="{A1D087A5-BC02-4A12-A503-0123A850BC88}"/>
              </a:ext>
            </a:extLst>
          </p:cNvPr>
          <p:cNvSpPr/>
          <p:nvPr/>
        </p:nvSpPr>
        <p:spPr>
          <a:xfrm>
            <a:off x="1087060" y="2421162"/>
            <a:ext cx="7085340" cy="545486"/>
          </a:xfrm>
          <a:prstGeom prst="rect">
            <a:avLst/>
          </a:prstGeom>
          <a:solidFill>
            <a:srgbClr val="E2F1F0"/>
          </a:solidFill>
          <a:ln w="12700">
            <a:solidFill>
              <a:srgbClr val="40C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b="1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43" name="TextBox 12">
            <a:extLst>
              <a:ext uri="{FF2B5EF4-FFF2-40B4-BE49-F238E27FC236}">
                <a16:creationId xmlns="" xmlns:a16="http://schemas.microsoft.com/office/drawing/2014/main" id="{228991CF-971D-4BD1-9444-A3ADF601E98D}"/>
              </a:ext>
            </a:extLst>
          </p:cNvPr>
          <p:cNvSpPr txBox="1"/>
          <p:nvPr/>
        </p:nvSpPr>
        <p:spPr bwMode="auto">
          <a:xfrm>
            <a:off x="1683837" y="2515987"/>
            <a:ext cx="6188110" cy="369332"/>
          </a:xfrm>
          <a:prstGeom prst="rect">
            <a:avLst/>
          </a:prstGeom>
          <a:noFill/>
          <a:effectLst/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데이터베이스 쿼리 실행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Oval 38">
            <a:extLst>
              <a:ext uri="{FF2B5EF4-FFF2-40B4-BE49-F238E27FC236}">
                <a16:creationId xmlns="" xmlns:a16="http://schemas.microsoft.com/office/drawing/2014/main" id="{EFB909A1-2553-431D-8951-2FCAB83352F3}"/>
              </a:ext>
            </a:extLst>
          </p:cNvPr>
          <p:cNvSpPr/>
          <p:nvPr/>
        </p:nvSpPr>
        <p:spPr>
          <a:xfrm>
            <a:off x="755576" y="2390856"/>
            <a:ext cx="662971" cy="606096"/>
          </a:xfrm>
          <a:prstGeom prst="ellipse">
            <a:avLst/>
          </a:prstGeom>
          <a:solidFill>
            <a:srgbClr val="98D2D0"/>
          </a:solidFill>
          <a:ln w="12700">
            <a:solidFill>
              <a:schemeClr val="accent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5" name="TextBox 44">
            <a:extLst>
              <a:ext uri="{FF2B5EF4-FFF2-40B4-BE49-F238E27FC236}">
                <a16:creationId xmlns="" xmlns:a16="http://schemas.microsoft.com/office/drawing/2014/main" id="{516723D6-6106-4E80-84D8-C064B79C73D4}"/>
              </a:ext>
            </a:extLst>
          </p:cNvPr>
          <p:cNvSpPr txBox="1"/>
          <p:nvPr/>
        </p:nvSpPr>
        <p:spPr>
          <a:xfrm>
            <a:off x="879457" y="2471508"/>
            <a:ext cx="415209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17928F"/>
                </a:solidFill>
                <a:cs typeface="Arial" pitchFamily="34" charset="0"/>
              </a:rPr>
              <a:t>3</a:t>
            </a:r>
            <a:endParaRPr lang="ko-KR" altLang="en-US" sz="2400" b="1" dirty="0">
              <a:solidFill>
                <a:srgbClr val="17928F"/>
              </a:solidFill>
              <a:cs typeface="Arial" pitchFamily="34" charset="0"/>
            </a:endParaRPr>
          </a:p>
        </p:txBody>
      </p:sp>
      <p:sp>
        <p:nvSpPr>
          <p:cNvPr id="20" name="Rectangle 36">
            <a:extLst>
              <a:ext uri="{FF2B5EF4-FFF2-40B4-BE49-F238E27FC236}">
                <a16:creationId xmlns="" xmlns:a16="http://schemas.microsoft.com/office/drawing/2014/main" id="{DF00DCCC-102E-4145-BABA-D22898295518}"/>
              </a:ext>
            </a:extLst>
          </p:cNvPr>
          <p:cNvSpPr/>
          <p:nvPr/>
        </p:nvSpPr>
        <p:spPr>
          <a:xfrm>
            <a:off x="1087060" y="3069234"/>
            <a:ext cx="7085340" cy="545486"/>
          </a:xfrm>
          <a:prstGeom prst="rect">
            <a:avLst/>
          </a:prstGeom>
          <a:solidFill>
            <a:srgbClr val="E2F1F0"/>
          </a:solidFill>
          <a:ln w="12700">
            <a:solidFill>
              <a:srgbClr val="40C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b="1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21" name="TextBox 12">
            <a:extLst>
              <a:ext uri="{FF2B5EF4-FFF2-40B4-BE49-F238E27FC236}">
                <a16:creationId xmlns="" xmlns:a16="http://schemas.microsoft.com/office/drawing/2014/main" id="{303F313C-C501-479B-9D28-10531B623A70}"/>
              </a:ext>
            </a:extLst>
          </p:cNvPr>
          <p:cNvSpPr txBox="1"/>
          <p:nvPr/>
        </p:nvSpPr>
        <p:spPr bwMode="auto">
          <a:xfrm>
            <a:off x="1683837" y="3164059"/>
            <a:ext cx="6188110" cy="369332"/>
          </a:xfrm>
          <a:prstGeom prst="rect">
            <a:avLst/>
          </a:prstGeom>
          <a:noFill/>
          <a:effectLst/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b="1" dirty="0" err="1" smtClean="0">
                <a:latin typeface="맑은 고딕" panose="020B0503020000020004" pitchFamily="50" charset="-127"/>
              </a:rPr>
              <a:t>쿼리문</a:t>
            </a:r>
            <a:r>
              <a:rPr lang="ko-KR" altLang="en-US" b="1" dirty="0" smtClean="0">
                <a:latin typeface="맑은 고딕" panose="020B0503020000020004" pitchFamily="50" charset="-127"/>
              </a:rPr>
              <a:t> 실행 결과 값 가져오기</a:t>
            </a:r>
            <a:endParaRPr lang="ko-KR" altLang="en-US" b="1" dirty="0">
              <a:latin typeface="맑은 고딕" panose="020B0503020000020004" pitchFamily="50" charset="-127"/>
            </a:endParaRPr>
          </a:p>
        </p:txBody>
      </p:sp>
      <p:sp>
        <p:nvSpPr>
          <p:cNvPr id="22" name="Oval 38">
            <a:extLst>
              <a:ext uri="{FF2B5EF4-FFF2-40B4-BE49-F238E27FC236}">
                <a16:creationId xmlns="" xmlns:a16="http://schemas.microsoft.com/office/drawing/2014/main" id="{D68CA34E-6EE0-4926-ABBC-012D5C2B9515}"/>
              </a:ext>
            </a:extLst>
          </p:cNvPr>
          <p:cNvSpPr/>
          <p:nvPr/>
        </p:nvSpPr>
        <p:spPr>
          <a:xfrm>
            <a:off x="755576" y="3038928"/>
            <a:ext cx="662971" cy="606096"/>
          </a:xfrm>
          <a:prstGeom prst="ellipse">
            <a:avLst/>
          </a:prstGeom>
          <a:solidFill>
            <a:srgbClr val="98D2D0"/>
          </a:solidFill>
          <a:ln w="12700">
            <a:solidFill>
              <a:schemeClr val="accent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041026EB-829B-4499-8EEA-C09E64B8D656}"/>
              </a:ext>
            </a:extLst>
          </p:cNvPr>
          <p:cNvSpPr txBox="1"/>
          <p:nvPr/>
        </p:nvSpPr>
        <p:spPr>
          <a:xfrm>
            <a:off x="879457" y="3119581"/>
            <a:ext cx="415209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rgbClr val="17928F"/>
                </a:solidFill>
                <a:cs typeface="Arial" pitchFamily="34" charset="0"/>
              </a:rPr>
              <a:t>4</a:t>
            </a:r>
            <a:endParaRPr lang="ko-KR" altLang="en-US" sz="2400" b="1" dirty="0">
              <a:solidFill>
                <a:srgbClr val="17928F"/>
              </a:solidFill>
              <a:cs typeface="Arial" pitchFamily="34" charset="0"/>
            </a:endParaRPr>
          </a:p>
        </p:txBody>
      </p:sp>
      <p:sp>
        <p:nvSpPr>
          <p:cNvPr id="24" name="Rectangle 36">
            <a:extLst>
              <a:ext uri="{FF2B5EF4-FFF2-40B4-BE49-F238E27FC236}">
                <a16:creationId xmlns="" xmlns:a16="http://schemas.microsoft.com/office/drawing/2014/main" id="{A1D087A5-BC02-4A12-A503-0123A850BC88}"/>
              </a:ext>
            </a:extLst>
          </p:cNvPr>
          <p:cNvSpPr/>
          <p:nvPr/>
        </p:nvSpPr>
        <p:spPr>
          <a:xfrm>
            <a:off x="1087060" y="3717306"/>
            <a:ext cx="7085340" cy="545486"/>
          </a:xfrm>
          <a:prstGeom prst="rect">
            <a:avLst/>
          </a:prstGeom>
          <a:solidFill>
            <a:srgbClr val="E2F1F0"/>
          </a:solidFill>
          <a:ln w="12700">
            <a:solidFill>
              <a:srgbClr val="40C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b="1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25" name="TextBox 12">
            <a:extLst>
              <a:ext uri="{FF2B5EF4-FFF2-40B4-BE49-F238E27FC236}">
                <a16:creationId xmlns="" xmlns:a16="http://schemas.microsoft.com/office/drawing/2014/main" id="{228991CF-971D-4BD1-9444-A3ADF601E98D}"/>
              </a:ext>
            </a:extLst>
          </p:cNvPr>
          <p:cNvSpPr txBox="1"/>
          <p:nvPr/>
        </p:nvSpPr>
        <p:spPr bwMode="auto">
          <a:xfrm>
            <a:off x="1683837" y="3812131"/>
            <a:ext cx="6188110" cy="369332"/>
          </a:xfrm>
          <a:prstGeom prst="rect">
            <a:avLst/>
          </a:prstGeom>
          <a:noFill/>
          <a:effectLst/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 dirty="0">
                <a:latin typeface="맑은 고딕" panose="020B0503020000020004" pitchFamily="50" charset="-127"/>
              </a:rPr>
              <a:t>[</a:t>
            </a:r>
            <a:r>
              <a:rPr lang="ko-KR" altLang="en-US" b="1" dirty="0">
                <a:latin typeface="맑은 고딕" panose="020B0503020000020004" pitchFamily="50" charset="-127"/>
              </a:rPr>
              <a:t>웹 쇼핑몰</a:t>
            </a:r>
            <a:r>
              <a:rPr lang="en-US" altLang="ko-KR" b="1" dirty="0" smtClean="0">
                <a:latin typeface="맑은 고딕" panose="020B0503020000020004" pitchFamily="50" charset="-127"/>
              </a:rPr>
              <a:t>] </a:t>
            </a:r>
            <a:r>
              <a:rPr lang="ko-KR" altLang="en-US" b="1" dirty="0" smtClean="0">
                <a:latin typeface="맑은 고딕" panose="020B0503020000020004" pitchFamily="50" charset="-127"/>
              </a:rPr>
              <a:t>상품 조회</a:t>
            </a:r>
            <a:r>
              <a:rPr lang="en-US" altLang="ko-KR" b="1" dirty="0" smtClean="0">
                <a:latin typeface="맑은 고딕" panose="020B0503020000020004" pitchFamily="50" charset="-127"/>
              </a:rPr>
              <a:t>, </a:t>
            </a:r>
            <a:r>
              <a:rPr lang="ko-KR" altLang="en-US" b="1" dirty="0" smtClean="0">
                <a:latin typeface="맑은 고딕" panose="020B0503020000020004" pitchFamily="50" charset="-127"/>
              </a:rPr>
              <a:t>등록</a:t>
            </a:r>
            <a:r>
              <a:rPr lang="en-US" altLang="ko-KR" b="1" dirty="0" smtClean="0">
                <a:latin typeface="맑은 고딕" panose="020B0503020000020004" pitchFamily="50" charset="-127"/>
              </a:rPr>
              <a:t>, </a:t>
            </a:r>
            <a:r>
              <a:rPr lang="ko-KR" altLang="en-US" b="1" dirty="0" smtClean="0">
                <a:latin typeface="맑은 고딕" panose="020B0503020000020004" pitchFamily="50" charset="-127"/>
              </a:rPr>
              <a:t>수정</a:t>
            </a:r>
            <a:r>
              <a:rPr lang="en-US" altLang="ko-KR" b="1" dirty="0" smtClean="0">
                <a:latin typeface="맑은 고딕" panose="020B0503020000020004" pitchFamily="50" charset="-127"/>
              </a:rPr>
              <a:t>, </a:t>
            </a:r>
            <a:r>
              <a:rPr lang="ko-KR" altLang="en-US" b="1" dirty="0" smtClean="0">
                <a:latin typeface="맑은 고딕" panose="020B0503020000020004" pitchFamily="50" charset="-127"/>
              </a:rPr>
              <a:t>삭제하기</a:t>
            </a:r>
            <a:endParaRPr lang="ko-KR" altLang="en-US" b="1" dirty="0">
              <a:latin typeface="맑은 고딕" panose="020B0503020000020004" pitchFamily="50" charset="-127"/>
            </a:endParaRPr>
          </a:p>
        </p:txBody>
      </p:sp>
      <p:sp>
        <p:nvSpPr>
          <p:cNvPr id="26" name="Oval 38">
            <a:extLst>
              <a:ext uri="{FF2B5EF4-FFF2-40B4-BE49-F238E27FC236}">
                <a16:creationId xmlns="" xmlns:a16="http://schemas.microsoft.com/office/drawing/2014/main" id="{EFB909A1-2553-431D-8951-2FCAB83352F3}"/>
              </a:ext>
            </a:extLst>
          </p:cNvPr>
          <p:cNvSpPr/>
          <p:nvPr/>
        </p:nvSpPr>
        <p:spPr>
          <a:xfrm>
            <a:off x="755576" y="3687000"/>
            <a:ext cx="662971" cy="606096"/>
          </a:xfrm>
          <a:prstGeom prst="ellipse">
            <a:avLst/>
          </a:prstGeom>
          <a:solidFill>
            <a:srgbClr val="98D2D0"/>
          </a:solidFill>
          <a:ln w="12700">
            <a:solidFill>
              <a:schemeClr val="accent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516723D6-6106-4E80-84D8-C064B79C73D4}"/>
              </a:ext>
            </a:extLst>
          </p:cNvPr>
          <p:cNvSpPr txBox="1"/>
          <p:nvPr/>
        </p:nvSpPr>
        <p:spPr>
          <a:xfrm>
            <a:off x="879457" y="3767652"/>
            <a:ext cx="415209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rgbClr val="17928F"/>
                </a:solidFill>
                <a:cs typeface="Arial" pitchFamily="34" charset="0"/>
              </a:rPr>
              <a:t>5</a:t>
            </a:r>
            <a:endParaRPr lang="ko-KR" altLang="en-US" sz="2400" b="1" dirty="0">
              <a:solidFill>
                <a:srgbClr val="17928F"/>
              </a:solidFill>
              <a:cs typeface="Arial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457" y="4499306"/>
            <a:ext cx="7292943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1017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3. </a:t>
            </a:r>
            <a:r>
              <a:rPr lang="ko-KR" altLang="en-US" b="0" dirty="0"/>
              <a:t>데이터베이스 쿼리 실행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150" y="1008018"/>
            <a:ext cx="8267700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7490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 err="1" smtClean="0"/>
              <a:t>PreparedStatement</a:t>
            </a:r>
            <a:r>
              <a:rPr lang="en-US" altLang="ko-KR" dirty="0" smtClean="0"/>
              <a:t> </a:t>
            </a:r>
            <a:r>
              <a:rPr lang="ko-KR" altLang="en-US" dirty="0"/>
              <a:t>객체로 데이터 </a:t>
            </a:r>
            <a:r>
              <a:rPr lang="ko-KR" altLang="en-US" dirty="0" smtClean="0"/>
              <a:t>접근하기</a:t>
            </a:r>
            <a:endParaRPr lang="en-US" altLang="ko-KR" dirty="0" smtClean="0"/>
          </a:p>
          <a:p>
            <a:pPr lvl="1"/>
            <a:r>
              <a:rPr lang="en-US" altLang="ko-KR" b="0" dirty="0" err="1"/>
              <a:t>PreparedStatement</a:t>
            </a:r>
            <a:r>
              <a:rPr lang="en-US" altLang="ko-KR" b="0" dirty="0"/>
              <a:t> </a:t>
            </a:r>
            <a:r>
              <a:rPr lang="ko-KR" altLang="en-US" b="0" dirty="0" smtClean="0"/>
              <a:t>객체</a:t>
            </a:r>
            <a:endParaRPr lang="en-US" altLang="ko-KR" b="0" dirty="0" smtClean="0"/>
          </a:p>
          <a:p>
            <a:pPr lvl="2"/>
            <a:r>
              <a:rPr lang="ko-KR" altLang="en-US" b="0" dirty="0" smtClean="0"/>
              <a:t>동적인 </a:t>
            </a:r>
            <a:r>
              <a:rPr lang="ko-KR" altLang="en-US" b="0" dirty="0"/>
              <a:t>쿼리에 </a:t>
            </a:r>
            <a:r>
              <a:rPr lang="ko-KR" altLang="en-US" b="0" dirty="0" smtClean="0"/>
              <a:t>사용</a:t>
            </a:r>
            <a:endParaRPr lang="en-US" altLang="ko-KR" b="0" dirty="0" smtClean="0"/>
          </a:p>
          <a:p>
            <a:pPr lvl="2"/>
            <a:r>
              <a:rPr lang="en-US" altLang="ko-KR" b="0" dirty="0" smtClean="0"/>
              <a:t>Prepared Statement </a:t>
            </a:r>
            <a:r>
              <a:rPr lang="ko-KR" altLang="en-US" b="0" dirty="0"/>
              <a:t>객체는 하나의 객체로 여러 번의 쿼리를 실행할 수 있으며</a:t>
            </a:r>
            <a:r>
              <a:rPr lang="en-US" altLang="ko-KR" b="0" dirty="0"/>
              <a:t>, </a:t>
            </a:r>
            <a:r>
              <a:rPr lang="ko-KR" altLang="en-US" b="0" dirty="0"/>
              <a:t>동일한 </a:t>
            </a:r>
            <a:r>
              <a:rPr lang="ko-KR" altLang="en-US" b="0" dirty="0" err="1"/>
              <a:t>쿼리문을</a:t>
            </a:r>
            <a:r>
              <a:rPr lang="ko-KR" altLang="en-US" b="0" dirty="0"/>
              <a:t> 특정 </a:t>
            </a:r>
            <a:r>
              <a:rPr lang="ko-KR" altLang="en-US" b="0" dirty="0" smtClean="0"/>
              <a:t>값만 </a:t>
            </a:r>
            <a:r>
              <a:rPr lang="ko-KR" altLang="en-US" b="0" dirty="0"/>
              <a:t>바꾸어서 여러 번 실행해야 할 때</a:t>
            </a:r>
            <a:r>
              <a:rPr lang="en-US" altLang="ko-KR" b="0" dirty="0"/>
              <a:t>, </a:t>
            </a:r>
            <a:r>
              <a:rPr lang="ko-KR" altLang="en-US" b="0" dirty="0"/>
              <a:t>매개변수가 많아서 </a:t>
            </a:r>
            <a:r>
              <a:rPr lang="ko-KR" altLang="en-US" b="0" dirty="0" err="1"/>
              <a:t>쿼리문을</a:t>
            </a:r>
            <a:r>
              <a:rPr lang="ko-KR" altLang="en-US" b="0" dirty="0"/>
              <a:t> 정리해야 할 때 </a:t>
            </a:r>
            <a:r>
              <a:rPr lang="ko-KR" altLang="en-US" b="0" dirty="0" smtClean="0"/>
              <a:t>유용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3. </a:t>
            </a:r>
            <a:r>
              <a:rPr lang="ko-KR" altLang="en-US" b="0" dirty="0"/>
              <a:t>데이터베이스 쿼리 실행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3284984"/>
            <a:ext cx="824865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4819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3. </a:t>
            </a:r>
            <a:r>
              <a:rPr lang="ko-KR" altLang="en-US" b="0" dirty="0"/>
              <a:t>데이터베이스 쿼리 실행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888" y="897407"/>
            <a:ext cx="7162800" cy="3762375"/>
          </a:xfrm>
          <a:prstGeom prst="rect">
            <a:avLst/>
          </a:prstGeom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4797152"/>
            <a:ext cx="6667002" cy="17351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534084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 err="1" smtClean="0"/>
              <a:t>PreparedStatement</a:t>
            </a:r>
            <a:r>
              <a:rPr lang="en-US" altLang="ko-KR" dirty="0" smtClean="0"/>
              <a:t> </a:t>
            </a:r>
            <a:r>
              <a:rPr lang="ko-KR" altLang="en-US" dirty="0"/>
              <a:t>객체로 데이터 접근하기</a:t>
            </a:r>
            <a:endParaRPr lang="en-US" altLang="ko-KR" dirty="0"/>
          </a:p>
          <a:p>
            <a:pPr lvl="1"/>
            <a:r>
              <a:rPr lang="en-US" altLang="ko-KR" b="0" dirty="0" err="1" smtClean="0"/>
              <a:t>executeQuery</a:t>
            </a:r>
            <a:r>
              <a:rPr lang="en-US" altLang="ko-KR" b="0" dirty="0" smtClean="0"/>
              <a:t>() </a:t>
            </a:r>
            <a:r>
              <a:rPr lang="ko-KR" altLang="en-US" b="0" dirty="0" err="1" smtClean="0"/>
              <a:t>메소드로</a:t>
            </a:r>
            <a:r>
              <a:rPr lang="ko-KR" altLang="en-US" b="0" dirty="0" smtClean="0"/>
              <a:t> 데이터 조회하기</a:t>
            </a:r>
            <a:endParaRPr lang="en-US" altLang="ko-KR" b="0" dirty="0" smtClean="0"/>
          </a:p>
          <a:p>
            <a:pPr lvl="2"/>
            <a:r>
              <a:rPr lang="en-US" altLang="ko-KR" b="0" dirty="0" err="1" smtClean="0"/>
              <a:t>executeQuery</a:t>
            </a:r>
            <a:r>
              <a:rPr lang="en-US" altLang="ko-KR" b="0" dirty="0"/>
              <a:t>( ) </a:t>
            </a:r>
            <a:r>
              <a:rPr lang="ko-KR" altLang="en-US" b="0" dirty="0" err="1"/>
              <a:t>메소드는</a:t>
            </a:r>
            <a:r>
              <a:rPr lang="ko-KR" altLang="en-US" b="0" dirty="0"/>
              <a:t> 동적인 </a:t>
            </a:r>
            <a:r>
              <a:rPr lang="en-US" altLang="ko-KR" b="0" dirty="0"/>
              <a:t>SELECT </a:t>
            </a:r>
            <a:r>
              <a:rPr lang="ko-KR" altLang="en-US" b="0" dirty="0" err="1"/>
              <a:t>쿼리문을</a:t>
            </a:r>
            <a:r>
              <a:rPr lang="ko-KR" altLang="en-US" b="0" dirty="0"/>
              <a:t> 통해 데이터를 검색하는 데 </a:t>
            </a:r>
            <a:r>
              <a:rPr lang="ko-KR" altLang="en-US" b="0" dirty="0" smtClean="0"/>
              <a:t>사용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3. </a:t>
            </a:r>
            <a:r>
              <a:rPr lang="ko-KR" altLang="en-US" b="0" dirty="0"/>
              <a:t>데이터베이스 쿼리 실행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225" y="2210973"/>
            <a:ext cx="8239125" cy="61912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225" y="2966601"/>
            <a:ext cx="8258175" cy="3743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9331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 err="1" smtClean="0"/>
              <a:t>PreparedStatement</a:t>
            </a:r>
            <a:r>
              <a:rPr lang="en-US" altLang="ko-KR" dirty="0" smtClean="0"/>
              <a:t> </a:t>
            </a:r>
            <a:r>
              <a:rPr lang="ko-KR" altLang="en-US" dirty="0"/>
              <a:t>객체로 데이터 접근하기</a:t>
            </a:r>
            <a:endParaRPr lang="en-US" altLang="ko-KR" dirty="0"/>
          </a:p>
          <a:p>
            <a:pPr lvl="1"/>
            <a:r>
              <a:rPr lang="en-US" altLang="ko-KR" b="0" dirty="0" err="1" smtClean="0"/>
              <a:t>executeUpdate</a:t>
            </a:r>
            <a:r>
              <a:rPr lang="en-US" altLang="ko-KR" b="0" dirty="0"/>
              <a:t>() </a:t>
            </a:r>
            <a:r>
              <a:rPr lang="ko-KR" altLang="en-US" b="0" dirty="0" err="1"/>
              <a:t>메소드로</a:t>
            </a:r>
            <a:r>
              <a:rPr lang="ko-KR" altLang="en-US" b="0" dirty="0"/>
              <a:t> 데이터 삽입</a:t>
            </a:r>
            <a:r>
              <a:rPr lang="en-US" altLang="ko-KR" b="0" dirty="0"/>
              <a:t>, </a:t>
            </a:r>
            <a:r>
              <a:rPr lang="ko-KR" altLang="en-US" b="0" dirty="0"/>
              <a:t>수정</a:t>
            </a:r>
            <a:r>
              <a:rPr lang="en-US" altLang="ko-KR" b="0" dirty="0"/>
              <a:t>, </a:t>
            </a:r>
            <a:r>
              <a:rPr lang="ko-KR" altLang="en-US" b="0" dirty="0" smtClean="0"/>
              <a:t>삭제하기</a:t>
            </a:r>
            <a:endParaRPr lang="en-US" altLang="ko-KR" b="0" dirty="0" smtClean="0"/>
          </a:p>
          <a:p>
            <a:pPr lvl="2"/>
            <a:r>
              <a:rPr lang="en-US" altLang="ko-KR" b="0" dirty="0" err="1"/>
              <a:t>executeUpdate</a:t>
            </a:r>
            <a:r>
              <a:rPr lang="en-US" altLang="ko-KR" b="0" dirty="0"/>
              <a:t>( ) </a:t>
            </a:r>
            <a:r>
              <a:rPr lang="ko-KR" altLang="en-US" b="0" dirty="0" err="1"/>
              <a:t>메소드는</a:t>
            </a:r>
            <a:r>
              <a:rPr lang="ko-KR" altLang="en-US" b="0" dirty="0"/>
              <a:t> </a:t>
            </a:r>
            <a:r>
              <a:rPr lang="en-US" altLang="ko-KR" b="0" dirty="0"/>
              <a:t>INSERT, UPDATE, </a:t>
            </a:r>
            <a:r>
              <a:rPr lang="en-US" altLang="ko-KR" dirty="0" smtClean="0"/>
              <a:t>DELETE </a:t>
            </a:r>
            <a:r>
              <a:rPr lang="ko-KR" altLang="en-US" b="0" dirty="0" err="1" smtClean="0"/>
              <a:t>쿼리문을</a:t>
            </a:r>
            <a:r>
              <a:rPr lang="ko-KR" altLang="en-US" b="0" dirty="0" smtClean="0"/>
              <a:t> </a:t>
            </a:r>
            <a:r>
              <a:rPr lang="ko-KR" altLang="en-US" b="0" dirty="0"/>
              <a:t>통해 데이터를 삽입</a:t>
            </a:r>
            <a:r>
              <a:rPr lang="en-US" altLang="ko-KR" b="0" dirty="0"/>
              <a:t>, </a:t>
            </a:r>
            <a:r>
              <a:rPr lang="ko-KR" altLang="en-US" b="0" dirty="0" smtClean="0"/>
              <a:t>수정</a:t>
            </a:r>
            <a:r>
              <a:rPr lang="en-US" altLang="ko-KR" b="0" dirty="0"/>
              <a:t>, </a:t>
            </a:r>
            <a:r>
              <a:rPr lang="ko-KR" altLang="en-US" b="0" dirty="0"/>
              <a:t>삭제하는 데 </a:t>
            </a:r>
            <a:r>
              <a:rPr lang="ko-KR" altLang="en-US" b="0" dirty="0" smtClean="0"/>
              <a:t>사용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3. </a:t>
            </a:r>
            <a:r>
              <a:rPr lang="ko-KR" altLang="en-US" b="0" dirty="0"/>
              <a:t>데이터베이스 쿼리 실행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244" y="2448643"/>
            <a:ext cx="8009090" cy="6096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829" y="3212976"/>
            <a:ext cx="8305800" cy="3587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2045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3. </a:t>
            </a:r>
            <a:r>
              <a:rPr lang="ko-KR" altLang="en-US" b="0" dirty="0"/>
              <a:t>데이터베이스 쿼리 실행</a:t>
            </a:r>
            <a:endParaRPr lang="ko-KR" altLang="en-US" dirty="0"/>
          </a:p>
        </p:txBody>
      </p:sp>
      <p:grpSp>
        <p:nvGrpSpPr>
          <p:cNvPr id="6" name="그룹 5"/>
          <p:cNvGrpSpPr/>
          <p:nvPr/>
        </p:nvGrpSpPr>
        <p:grpSpPr>
          <a:xfrm>
            <a:off x="539552" y="931818"/>
            <a:ext cx="6817196" cy="3312368"/>
            <a:chOff x="419100" y="1124744"/>
            <a:chExt cx="8305800" cy="4150474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9100" y="1124744"/>
              <a:ext cx="8305800" cy="2790825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8625" y="3789318"/>
              <a:ext cx="8286750" cy="1485900"/>
            </a:xfrm>
            <a:prstGeom prst="rect">
              <a:avLst/>
            </a:prstGeom>
          </p:spPr>
        </p:pic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9114" y="3651260"/>
            <a:ext cx="6512894" cy="280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8760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3. </a:t>
            </a:r>
            <a:r>
              <a:rPr lang="ko-KR" altLang="en-US" b="0" dirty="0"/>
              <a:t>데이터베이스 쿼리 실행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437" y="960153"/>
            <a:ext cx="8229600" cy="51435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99" y="1772054"/>
            <a:ext cx="8305800" cy="206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8498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3. </a:t>
            </a:r>
            <a:r>
              <a:rPr lang="ko-KR" altLang="en-US" b="0" dirty="0"/>
              <a:t>데이터베이스 쿼리 실행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525" y="929129"/>
            <a:ext cx="8362950" cy="5276850"/>
          </a:xfrm>
          <a:prstGeom prst="rect">
            <a:avLst/>
          </a:prstGeom>
        </p:spPr>
      </p:pic>
      <p:pic>
        <p:nvPicPr>
          <p:cNvPr id="5" name="내용 개체 틀 4"/>
          <p:cNvPicPr>
            <a:picLocks noGrp="1" noChangeAspect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2812" y="1700808"/>
            <a:ext cx="3219450" cy="1143000"/>
          </a:xfr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6105" y="2886915"/>
            <a:ext cx="3526311" cy="1334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9353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3. </a:t>
            </a:r>
            <a:r>
              <a:rPr lang="ko-KR" altLang="en-US" b="0" dirty="0"/>
              <a:t>데이터베이스 쿼리 실행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50" y="931818"/>
            <a:ext cx="8343900" cy="5778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1493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 err="1" smtClean="0"/>
              <a:t>ResultSet</a:t>
            </a:r>
            <a:r>
              <a:rPr lang="en-US" altLang="ko-KR" dirty="0" smtClean="0"/>
              <a:t> </a:t>
            </a:r>
            <a:r>
              <a:rPr lang="ko-KR" altLang="en-US" dirty="0" smtClean="0"/>
              <a:t>객체</a:t>
            </a:r>
            <a:endParaRPr lang="en-US" altLang="ko-KR" dirty="0" smtClean="0"/>
          </a:p>
          <a:p>
            <a:pPr lvl="1"/>
            <a:r>
              <a:rPr lang="en-US" altLang="ko-KR" b="0" dirty="0" smtClean="0"/>
              <a:t>Statement </a:t>
            </a:r>
            <a:r>
              <a:rPr lang="ko-KR" altLang="en-US" b="0" dirty="0"/>
              <a:t>또는 </a:t>
            </a:r>
            <a:r>
              <a:rPr lang="en-US" altLang="ko-KR" b="0" dirty="0" err="1" smtClean="0"/>
              <a:t>PreparedStatement</a:t>
            </a:r>
            <a:r>
              <a:rPr lang="en-US" altLang="ko-KR" b="0" dirty="0" smtClean="0"/>
              <a:t> </a:t>
            </a:r>
            <a:r>
              <a:rPr lang="ko-KR" altLang="en-US" b="0" dirty="0"/>
              <a:t>객체로 </a:t>
            </a:r>
            <a:r>
              <a:rPr lang="en-US" altLang="ko-KR" b="0" dirty="0"/>
              <a:t>SELECT </a:t>
            </a:r>
            <a:r>
              <a:rPr lang="ko-KR" altLang="en-US" b="0" dirty="0"/>
              <a:t>문을 사용하여 얻어온 레코드 값을 테이블 형태로 가진 </a:t>
            </a:r>
            <a:r>
              <a:rPr lang="ko-KR" altLang="en-US" b="0" dirty="0" smtClean="0"/>
              <a:t>객체</a:t>
            </a:r>
            <a:endParaRPr lang="en-US" altLang="ko-KR" b="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 smtClean="0"/>
              <a:t>4. </a:t>
            </a:r>
            <a:r>
              <a:rPr lang="ko-KR" altLang="en-US" b="0" dirty="0" err="1" smtClean="0"/>
              <a:t>쿼리문</a:t>
            </a:r>
            <a:r>
              <a:rPr lang="ko-KR" altLang="en-US" b="0" dirty="0" smtClean="0"/>
              <a:t> </a:t>
            </a:r>
            <a:r>
              <a:rPr lang="ko-KR" altLang="en-US" b="0" dirty="0"/>
              <a:t>실행 결과 값 가져오기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234" y="2636912"/>
            <a:ext cx="8277225" cy="96202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125" y="4122752"/>
            <a:ext cx="8296275" cy="100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6802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6547AFA1-DBAB-4254-AD78-5960E596128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/>
              <a:t>JDBC(Java </a:t>
            </a:r>
            <a:r>
              <a:rPr lang="en-US" altLang="ko-KR" dirty="0" err="1"/>
              <a:t>DataBase</a:t>
            </a:r>
            <a:r>
              <a:rPr lang="en-US" altLang="ko-KR" dirty="0"/>
              <a:t> Connectivity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b="0" dirty="0" smtClean="0"/>
              <a:t>자바</a:t>
            </a:r>
            <a:r>
              <a:rPr lang="en-US" altLang="ko-KR" b="0" dirty="0"/>
              <a:t>/JSP </a:t>
            </a:r>
            <a:r>
              <a:rPr lang="ko-KR" altLang="en-US" b="0" dirty="0"/>
              <a:t>프로그램 내에서 데이터베이스와 관련된 </a:t>
            </a:r>
            <a:r>
              <a:rPr lang="ko-KR" altLang="en-US" b="0" dirty="0" smtClean="0"/>
              <a:t>작업을 </a:t>
            </a:r>
            <a:r>
              <a:rPr lang="ko-KR" altLang="en-US" b="0" dirty="0"/>
              <a:t>처리할 수 있도록 도와주는 자바 표준 </a:t>
            </a:r>
            <a:r>
              <a:rPr lang="ko-KR" altLang="en-US" b="0" dirty="0" smtClean="0"/>
              <a:t>인터페이스</a:t>
            </a:r>
            <a:endParaRPr lang="en-US" altLang="ko-KR" b="0" dirty="0" smtClean="0"/>
          </a:p>
          <a:p>
            <a:pPr lvl="1"/>
            <a:r>
              <a:rPr lang="ko-KR" altLang="en-US" b="0" dirty="0" err="1" smtClean="0"/>
              <a:t>관계형</a:t>
            </a:r>
            <a:r>
              <a:rPr lang="ko-KR" altLang="en-US" b="0" dirty="0" smtClean="0"/>
              <a:t> </a:t>
            </a:r>
            <a:r>
              <a:rPr lang="ko-KR" altLang="en-US" b="0" dirty="0"/>
              <a:t>데이터베이스 시스템에 </a:t>
            </a:r>
            <a:r>
              <a:rPr lang="ko-KR" altLang="en-US" b="0" dirty="0" smtClean="0"/>
              <a:t>접근하여 </a:t>
            </a:r>
            <a:r>
              <a:rPr lang="en-US" altLang="ko-KR" b="0" dirty="0"/>
              <a:t>SQL </a:t>
            </a:r>
            <a:r>
              <a:rPr lang="ko-KR" altLang="en-US" b="0" dirty="0"/>
              <a:t>문을 실행하기 위한 자바 </a:t>
            </a:r>
            <a:r>
              <a:rPr lang="en-US" altLang="ko-KR" b="0" dirty="0"/>
              <a:t>API </a:t>
            </a:r>
            <a:r>
              <a:rPr lang="ko-KR" altLang="en-US" b="0" dirty="0"/>
              <a:t>또는 자바 </a:t>
            </a:r>
            <a:r>
              <a:rPr lang="ko-KR" altLang="en-US" b="0" dirty="0" smtClean="0"/>
              <a:t>라이브러리</a:t>
            </a:r>
            <a:endParaRPr lang="en-US" altLang="ko-KR" b="0" dirty="0" smtClean="0"/>
          </a:p>
          <a:p>
            <a:pPr lvl="1"/>
            <a:r>
              <a:rPr lang="en-US" altLang="ko-KR" b="0" dirty="0" smtClean="0"/>
              <a:t>JDBC </a:t>
            </a:r>
            <a:r>
              <a:rPr lang="en-US" altLang="ko-KR" b="0" dirty="0"/>
              <a:t>API</a:t>
            </a:r>
            <a:r>
              <a:rPr lang="ko-KR" altLang="en-US" b="0" dirty="0"/>
              <a:t>를 </a:t>
            </a:r>
            <a:r>
              <a:rPr lang="ko-KR" altLang="en-US" b="0" dirty="0" smtClean="0"/>
              <a:t>사용하면 </a:t>
            </a:r>
            <a:r>
              <a:rPr lang="en-US" altLang="ko-KR" b="0" dirty="0" smtClean="0"/>
              <a:t>DBMS</a:t>
            </a:r>
            <a:r>
              <a:rPr lang="ko-KR" altLang="en-US" b="0" dirty="0"/>
              <a:t>의 종류에 상관없이 데이터베이스 작업을 처리할 수 </a:t>
            </a:r>
            <a:r>
              <a:rPr lang="ko-KR" altLang="en-US" b="0" dirty="0" smtClean="0"/>
              <a:t>있</a:t>
            </a:r>
            <a:r>
              <a:rPr lang="ko-KR" altLang="en-US" dirty="0" smtClean="0"/>
              <a:t>음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="" xmlns:a16="http://schemas.microsoft.com/office/drawing/2014/main" id="{EDB1366D-9170-441B-9164-6CC1D3BD7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en-US" altLang="ko-KR" b="0" dirty="0"/>
              <a:t>JDBC</a:t>
            </a:r>
            <a:r>
              <a:rPr lang="ko-KR" altLang="en-US" b="0" dirty="0"/>
              <a:t>의 개요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5834" y="3501008"/>
            <a:ext cx="5952331" cy="2385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2013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4. </a:t>
            </a:r>
            <a:r>
              <a:rPr lang="ko-KR" altLang="en-US" b="0" dirty="0" err="1"/>
              <a:t>쿼리문</a:t>
            </a:r>
            <a:r>
              <a:rPr lang="ko-KR" altLang="en-US" b="0" dirty="0"/>
              <a:t> 실행 결과 값 가져오기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525" y="1052736"/>
            <a:ext cx="8362950" cy="445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3332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4. </a:t>
            </a:r>
            <a:r>
              <a:rPr lang="ko-KR" altLang="en-US" b="0" dirty="0" err="1"/>
              <a:t>쿼리문</a:t>
            </a:r>
            <a:r>
              <a:rPr lang="ko-KR" altLang="en-US" b="0" dirty="0"/>
              <a:t> 실행 결과 값 가져오기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268760"/>
            <a:ext cx="8286750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2782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4. </a:t>
            </a:r>
            <a:r>
              <a:rPr lang="ko-KR" altLang="en-US" b="0" dirty="0" err="1"/>
              <a:t>쿼리문</a:t>
            </a:r>
            <a:r>
              <a:rPr lang="ko-KR" altLang="en-US" b="0" dirty="0"/>
              <a:t> 실행 결과 값 가져오기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440" y="938638"/>
            <a:ext cx="8181975" cy="51435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1646491"/>
            <a:ext cx="8305800" cy="4941168"/>
          </a:xfrm>
          <a:prstGeom prst="rect">
            <a:avLst/>
          </a:prstGeom>
        </p:spPr>
      </p:pic>
      <p:pic>
        <p:nvPicPr>
          <p:cNvPr id="6" name="내용 개체 틀 5"/>
          <p:cNvPicPr>
            <a:picLocks noGrp="1" noChangeAspect="1"/>
          </p:cNvPicPr>
          <p:nvPr>
            <p:ph sz="quarter" idx="1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136" y="2060848"/>
            <a:ext cx="2772544" cy="1550541"/>
          </a:xfrm>
        </p:spPr>
      </p:pic>
    </p:spTree>
    <p:extLst>
      <p:ext uri="{BB962C8B-B14F-4D97-AF65-F5344CB8AC3E}">
        <p14:creationId xmlns:p14="http://schemas.microsoft.com/office/powerpoint/2010/main" val="18747104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4. </a:t>
            </a:r>
            <a:r>
              <a:rPr lang="ko-KR" altLang="en-US" b="0" dirty="0" err="1"/>
              <a:t>쿼리문</a:t>
            </a:r>
            <a:r>
              <a:rPr lang="ko-KR" altLang="en-US" b="0" dirty="0"/>
              <a:t> 실행 결과 값 가져오기</a:t>
            </a:r>
            <a:endParaRPr lang="ko-KR" altLang="en-US" dirty="0"/>
          </a:p>
        </p:txBody>
      </p:sp>
      <p:grpSp>
        <p:nvGrpSpPr>
          <p:cNvPr id="6" name="그룹 5"/>
          <p:cNvGrpSpPr/>
          <p:nvPr/>
        </p:nvGrpSpPr>
        <p:grpSpPr>
          <a:xfrm>
            <a:off x="227013" y="942006"/>
            <a:ext cx="8362950" cy="5704812"/>
            <a:chOff x="313506" y="-472191"/>
            <a:chExt cx="8362950" cy="9108593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9552" y="-472191"/>
              <a:ext cx="7705725" cy="5161185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3506" y="4657234"/>
              <a:ext cx="8362950" cy="39791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065461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4. </a:t>
            </a:r>
            <a:r>
              <a:rPr lang="ko-KR" altLang="en-US" b="0" dirty="0" err="1"/>
              <a:t>쿼리문</a:t>
            </a:r>
            <a:r>
              <a:rPr lang="ko-KR" altLang="en-US" b="0" dirty="0"/>
              <a:t> 실행 결과 값 가져오기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919" y="903069"/>
            <a:ext cx="8220075" cy="523875"/>
          </a:xfrm>
          <a:prstGeom prst="rect">
            <a:avLst/>
          </a:prstGeom>
        </p:spPr>
      </p:pic>
      <p:grpSp>
        <p:nvGrpSpPr>
          <p:cNvPr id="7" name="그룹 6"/>
          <p:cNvGrpSpPr/>
          <p:nvPr/>
        </p:nvGrpSpPr>
        <p:grpSpPr>
          <a:xfrm>
            <a:off x="365919" y="1426944"/>
            <a:ext cx="8315325" cy="5264456"/>
            <a:chOff x="365919" y="1553277"/>
            <a:chExt cx="8315325" cy="6060059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5919" y="1553277"/>
              <a:ext cx="8315325" cy="1476375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0550" y="3079436"/>
              <a:ext cx="7962900" cy="4533900"/>
            </a:xfrm>
            <a:prstGeom prst="rect">
              <a:avLst/>
            </a:prstGeom>
          </p:spPr>
        </p:pic>
      </p:grpSp>
      <p:pic>
        <p:nvPicPr>
          <p:cNvPr id="8" name="내용 개체 틀 7"/>
          <p:cNvPicPr>
            <a:picLocks noGrp="1" noChangeAspect="1"/>
          </p:cNvPicPr>
          <p:nvPr>
            <p:ph sz="quarter" idx="10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1126" y="2580100"/>
            <a:ext cx="3276600" cy="1905000"/>
          </a:xfrm>
        </p:spPr>
      </p:pic>
    </p:spTree>
    <p:extLst>
      <p:ext uri="{BB962C8B-B14F-4D97-AF65-F5344CB8AC3E}">
        <p14:creationId xmlns:p14="http://schemas.microsoft.com/office/powerpoint/2010/main" val="19404146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4. </a:t>
            </a:r>
            <a:r>
              <a:rPr lang="ko-KR" altLang="en-US" b="0" dirty="0" err="1"/>
              <a:t>쿼리문</a:t>
            </a:r>
            <a:r>
              <a:rPr lang="ko-KR" altLang="en-US" b="0" dirty="0"/>
              <a:t> 실행 결과 값 가져오기</a:t>
            </a:r>
            <a:endParaRPr lang="ko-KR" altLang="en-US" dirty="0"/>
          </a:p>
        </p:txBody>
      </p:sp>
      <p:grpSp>
        <p:nvGrpSpPr>
          <p:cNvPr id="6" name="그룹 5"/>
          <p:cNvGrpSpPr/>
          <p:nvPr/>
        </p:nvGrpSpPr>
        <p:grpSpPr>
          <a:xfrm>
            <a:off x="241703" y="1052736"/>
            <a:ext cx="8085236" cy="5754836"/>
            <a:chOff x="227013" y="-1133564"/>
            <a:chExt cx="8343900" cy="10101128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5693" y="-1133564"/>
              <a:ext cx="7658100" cy="7048500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7013" y="5805264"/>
              <a:ext cx="8343900" cy="31623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451679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4. </a:t>
            </a:r>
            <a:r>
              <a:rPr lang="ko-KR" altLang="en-US" b="0" dirty="0" err="1"/>
              <a:t>쿼리문</a:t>
            </a:r>
            <a:r>
              <a:rPr lang="ko-KR" altLang="en-US" b="0" dirty="0"/>
              <a:t> 실행 결과 값 가져오기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714" y="1052736"/>
            <a:ext cx="8191500" cy="5334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514" y="1916832"/>
            <a:ext cx="83439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0833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442" y="949022"/>
            <a:ext cx="6818725" cy="5756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4. </a:t>
            </a:r>
            <a:r>
              <a:rPr lang="ko-KR" altLang="en-US" b="0" dirty="0" err="1"/>
              <a:t>쿼리문</a:t>
            </a:r>
            <a:r>
              <a:rPr lang="ko-KR" altLang="en-US" b="0" dirty="0"/>
              <a:t> 실행 결과 값 가져오기</a:t>
            </a:r>
            <a:endParaRPr lang="ko-KR" altLang="en-US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56" y="1268760"/>
            <a:ext cx="2304256" cy="1607002"/>
          </a:xfr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907" y="2852936"/>
            <a:ext cx="3096344" cy="107387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17" y="4581128"/>
            <a:ext cx="2736304" cy="1080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4936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4. </a:t>
            </a:r>
            <a:r>
              <a:rPr lang="ko-KR" altLang="en-US" b="0" dirty="0" err="1"/>
              <a:t>쿼리문</a:t>
            </a:r>
            <a:r>
              <a:rPr lang="ko-KR" altLang="en-US" b="0" dirty="0"/>
              <a:t> 실행 결과 값 가져오기</a:t>
            </a:r>
            <a:endParaRPr lang="ko-KR" altLang="en-US" dirty="0"/>
          </a:p>
        </p:txBody>
      </p:sp>
      <p:grpSp>
        <p:nvGrpSpPr>
          <p:cNvPr id="7" name="그룹 6"/>
          <p:cNvGrpSpPr/>
          <p:nvPr/>
        </p:nvGrpSpPr>
        <p:grpSpPr>
          <a:xfrm>
            <a:off x="440910" y="836713"/>
            <a:ext cx="6435346" cy="6048111"/>
            <a:chOff x="440910" y="836713"/>
            <a:chExt cx="6435346" cy="6048111"/>
          </a:xfrm>
        </p:grpSpPr>
        <p:pic>
          <p:nvPicPr>
            <p:cNvPr id="5122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1796" y="836713"/>
              <a:ext cx="6354460" cy="30390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123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910" y="3861048"/>
              <a:ext cx="6144972" cy="302377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41426610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4. </a:t>
            </a:r>
            <a:r>
              <a:rPr lang="ko-KR" altLang="en-US" b="0" dirty="0" err="1"/>
              <a:t>쿼리문</a:t>
            </a:r>
            <a:r>
              <a:rPr lang="ko-KR" altLang="en-US" b="0" dirty="0"/>
              <a:t> 실행 결과 값 가져오기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931818"/>
            <a:ext cx="8210550" cy="54292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625" y="1916113"/>
            <a:ext cx="8286750" cy="2657475"/>
          </a:xfrm>
          <a:prstGeom prst="rect">
            <a:avLst/>
          </a:prstGeom>
        </p:spPr>
      </p:pic>
      <p:pic>
        <p:nvPicPr>
          <p:cNvPr id="6" name="내용 개체 틀 5"/>
          <p:cNvPicPr>
            <a:picLocks noGrp="1" noChangeAspect="1"/>
          </p:cNvPicPr>
          <p:nvPr>
            <p:ph sz="quarter" idx="1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5158" y="2432171"/>
            <a:ext cx="2709289" cy="1860926"/>
          </a:xfrm>
        </p:spPr>
      </p:pic>
    </p:spTree>
    <p:extLst>
      <p:ext uri="{BB962C8B-B14F-4D97-AF65-F5344CB8AC3E}">
        <p14:creationId xmlns:p14="http://schemas.microsoft.com/office/powerpoint/2010/main" val="40823590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/>
              <a:t>JDBC</a:t>
            </a:r>
            <a:r>
              <a:rPr lang="ko-KR" altLang="en-US" dirty="0"/>
              <a:t>를 사용한 </a:t>
            </a:r>
            <a:r>
              <a:rPr lang="en-US" altLang="ko-KR" dirty="0"/>
              <a:t>JSP</a:t>
            </a:r>
            <a:r>
              <a:rPr lang="ko-KR" altLang="en-US" dirty="0"/>
              <a:t>와 데이터베이스의 </a:t>
            </a:r>
            <a:r>
              <a:rPr lang="ko-KR" altLang="en-US" dirty="0" smtClean="0"/>
              <a:t>연동</a:t>
            </a:r>
            <a:endParaRPr lang="en-US" altLang="ko-KR" dirty="0" smtClean="0"/>
          </a:p>
          <a:p>
            <a:pPr marL="357187" lvl="1" indent="0">
              <a:lnSpc>
                <a:spcPct val="150000"/>
              </a:lnSpc>
              <a:buNone/>
            </a:pPr>
            <a:r>
              <a:rPr lang="ko-KR" altLang="en-US" b="0" dirty="0"/>
              <a:t>❶ </a:t>
            </a:r>
            <a:r>
              <a:rPr lang="en-US" altLang="ko-KR" b="0" dirty="0"/>
              <a:t>java.sql.* </a:t>
            </a:r>
            <a:r>
              <a:rPr lang="ko-KR" altLang="en-US" b="0" dirty="0"/>
              <a:t>패키지 </a:t>
            </a:r>
            <a:r>
              <a:rPr lang="ko-KR" altLang="en-US" b="0" dirty="0" err="1" smtClean="0"/>
              <a:t>임포트</a:t>
            </a:r>
            <a:endParaRPr lang="en-US" altLang="ko-KR" b="0" dirty="0" smtClean="0"/>
          </a:p>
          <a:p>
            <a:pPr marL="357187" lvl="1" indent="0">
              <a:lnSpc>
                <a:spcPct val="150000"/>
              </a:lnSpc>
              <a:buNone/>
            </a:pPr>
            <a:r>
              <a:rPr lang="ko-KR" altLang="en-US" b="0" dirty="0" smtClean="0"/>
              <a:t>❷ </a:t>
            </a:r>
            <a:r>
              <a:rPr lang="en-US" altLang="ko-KR" b="0" dirty="0"/>
              <a:t>JDBC </a:t>
            </a:r>
            <a:r>
              <a:rPr lang="ko-KR" altLang="en-US" b="0" dirty="0"/>
              <a:t>드라이버 </a:t>
            </a:r>
            <a:r>
              <a:rPr lang="ko-KR" altLang="en-US" b="0" dirty="0" smtClean="0"/>
              <a:t>로딩</a:t>
            </a:r>
            <a:endParaRPr lang="en-US" altLang="ko-KR" b="0" dirty="0" smtClean="0"/>
          </a:p>
          <a:p>
            <a:pPr marL="357187" lvl="1" indent="0">
              <a:lnSpc>
                <a:spcPct val="150000"/>
              </a:lnSpc>
              <a:buNone/>
            </a:pPr>
            <a:r>
              <a:rPr lang="ko-KR" altLang="en-US" b="0" dirty="0" smtClean="0"/>
              <a:t>❸ </a:t>
            </a:r>
            <a:r>
              <a:rPr lang="ko-KR" altLang="en-US" b="0" dirty="0"/>
              <a:t>데이터베이스 접속을 위한 </a:t>
            </a:r>
            <a:r>
              <a:rPr lang="en-US" altLang="ko-KR" b="0" dirty="0" smtClean="0"/>
              <a:t>Connection </a:t>
            </a:r>
            <a:r>
              <a:rPr lang="ko-KR" altLang="en-US" b="0" dirty="0" smtClean="0"/>
              <a:t>객체 </a:t>
            </a:r>
            <a:r>
              <a:rPr lang="ko-KR" altLang="en-US" b="0" dirty="0" smtClean="0"/>
              <a:t>생성</a:t>
            </a:r>
            <a:endParaRPr lang="en-US" altLang="ko-KR" b="0" dirty="0" smtClean="0"/>
          </a:p>
          <a:p>
            <a:pPr marL="357187" lvl="1" indent="0">
              <a:lnSpc>
                <a:spcPct val="150000"/>
              </a:lnSpc>
              <a:buNone/>
            </a:pPr>
            <a:r>
              <a:rPr lang="ko-KR" altLang="en-US" b="0" dirty="0" smtClean="0"/>
              <a:t>❹ </a:t>
            </a:r>
            <a:r>
              <a:rPr lang="ko-KR" altLang="en-US" b="0" dirty="0" err="1"/>
              <a:t>쿼리문을</a:t>
            </a:r>
            <a:r>
              <a:rPr lang="ko-KR" altLang="en-US" b="0" dirty="0"/>
              <a:t> 실행하기 위한 </a:t>
            </a:r>
            <a:r>
              <a:rPr lang="en-US" altLang="ko-KR" b="0" dirty="0" smtClean="0"/>
              <a:t>Statement/</a:t>
            </a:r>
            <a:r>
              <a:rPr lang="en-US" altLang="ko-KR" b="0" dirty="0" err="1" smtClean="0"/>
              <a:t>PreparedStatement</a:t>
            </a:r>
            <a:r>
              <a:rPr lang="en-US" altLang="ko-KR" b="0" dirty="0" smtClean="0"/>
              <a:t>/</a:t>
            </a:r>
            <a:r>
              <a:rPr lang="en-US" altLang="ko-KR" b="0" dirty="0" err="1" smtClean="0"/>
              <a:t>CallableStatement</a:t>
            </a:r>
            <a:r>
              <a:rPr lang="en-US" altLang="ko-KR" b="0" dirty="0" smtClean="0"/>
              <a:t/>
            </a:r>
            <a:br>
              <a:rPr lang="en-US" altLang="ko-KR" b="0" dirty="0" smtClean="0"/>
            </a:br>
            <a:r>
              <a:rPr lang="en-US" altLang="ko-KR" b="0" dirty="0" smtClean="0"/>
              <a:t>    </a:t>
            </a:r>
            <a:r>
              <a:rPr lang="ko-KR" altLang="en-US" b="0" dirty="0" smtClean="0"/>
              <a:t>객체 생성</a:t>
            </a:r>
            <a:endParaRPr lang="en-US" altLang="ko-KR" b="0" dirty="0" smtClean="0"/>
          </a:p>
          <a:p>
            <a:pPr marL="357187" lvl="1" indent="0">
              <a:lnSpc>
                <a:spcPct val="150000"/>
              </a:lnSpc>
              <a:buNone/>
            </a:pPr>
            <a:r>
              <a:rPr lang="ko-KR" altLang="en-US" b="0" dirty="0" smtClean="0"/>
              <a:t>❺ </a:t>
            </a:r>
            <a:r>
              <a:rPr lang="ko-KR" altLang="en-US" b="0" dirty="0"/>
              <a:t>쿼리 </a:t>
            </a:r>
            <a:r>
              <a:rPr lang="ko-KR" altLang="en-US" b="0" dirty="0" smtClean="0"/>
              <a:t>실행</a:t>
            </a:r>
            <a:endParaRPr lang="en-US" altLang="ko-KR" b="0" dirty="0" smtClean="0"/>
          </a:p>
          <a:p>
            <a:pPr marL="357187" lvl="1" indent="0">
              <a:lnSpc>
                <a:spcPct val="150000"/>
              </a:lnSpc>
              <a:buNone/>
            </a:pPr>
            <a:r>
              <a:rPr lang="ko-KR" altLang="en-US" b="0" dirty="0" smtClean="0"/>
              <a:t>❻ </a:t>
            </a:r>
            <a:r>
              <a:rPr lang="ko-KR" altLang="en-US" b="0" dirty="0"/>
              <a:t>쿼리 실행의 결과 값</a:t>
            </a:r>
            <a:r>
              <a:rPr lang="en-US" altLang="ko-KR" b="0" dirty="0"/>
              <a:t>(</a:t>
            </a:r>
            <a:r>
              <a:rPr lang="en-US" altLang="ko-KR" b="0" dirty="0" err="1"/>
              <a:t>int</a:t>
            </a:r>
            <a:r>
              <a:rPr lang="en-US" altLang="ko-KR" b="0" dirty="0"/>
              <a:t>, </a:t>
            </a:r>
            <a:r>
              <a:rPr lang="en-US" altLang="ko-KR" b="0" dirty="0" err="1"/>
              <a:t>ResultSet</a:t>
            </a:r>
            <a:r>
              <a:rPr lang="en-US" altLang="ko-KR" b="0" dirty="0"/>
              <a:t>) </a:t>
            </a:r>
            <a:r>
              <a:rPr lang="ko-KR" altLang="en-US" b="0" dirty="0" smtClean="0"/>
              <a:t>사용</a:t>
            </a:r>
            <a:endParaRPr lang="en-US" altLang="ko-KR" b="0" dirty="0" smtClean="0"/>
          </a:p>
          <a:p>
            <a:pPr marL="357187" lvl="1" indent="0">
              <a:lnSpc>
                <a:spcPct val="150000"/>
              </a:lnSpc>
              <a:buNone/>
            </a:pPr>
            <a:r>
              <a:rPr lang="ko-KR" altLang="en-US" b="0" dirty="0" smtClean="0"/>
              <a:t>❼ </a:t>
            </a:r>
            <a:r>
              <a:rPr lang="ko-KR" altLang="en-US" b="0" dirty="0"/>
              <a:t>사용된 </a:t>
            </a:r>
            <a:r>
              <a:rPr lang="ko-KR" altLang="en-US" b="0" dirty="0" smtClean="0"/>
              <a:t>객체</a:t>
            </a:r>
            <a:r>
              <a:rPr lang="en-US" altLang="ko-KR" b="0" dirty="0" smtClean="0"/>
              <a:t>(</a:t>
            </a:r>
            <a:r>
              <a:rPr lang="en-US" altLang="ko-KR" b="0" dirty="0" err="1"/>
              <a:t>ResultSet</a:t>
            </a:r>
            <a:r>
              <a:rPr lang="en-US" altLang="ko-KR" b="0" dirty="0"/>
              <a:t>, Statement/</a:t>
            </a:r>
            <a:r>
              <a:rPr lang="en-US" altLang="ko-KR" b="0" dirty="0" err="1"/>
              <a:t>PreparedStatement</a:t>
            </a:r>
            <a:r>
              <a:rPr lang="en-US" altLang="ko-KR" b="0" dirty="0"/>
              <a:t>/</a:t>
            </a:r>
            <a:r>
              <a:rPr lang="en-US" altLang="ko-KR" b="0" dirty="0" err="1"/>
              <a:t>CallableStatement</a:t>
            </a:r>
            <a:r>
              <a:rPr lang="en-US" altLang="ko-KR" b="0" dirty="0"/>
              <a:t>, </a:t>
            </a:r>
            <a:r>
              <a:rPr lang="en-US" altLang="ko-KR" b="0" dirty="0" smtClean="0"/>
              <a:t/>
            </a:r>
            <a:br>
              <a:rPr lang="en-US" altLang="ko-KR" b="0" dirty="0" smtClean="0"/>
            </a:br>
            <a:r>
              <a:rPr lang="en-US" altLang="ko-KR" b="0" dirty="0" smtClean="0"/>
              <a:t>    Connection</a:t>
            </a:r>
            <a:r>
              <a:rPr lang="en-US" altLang="ko-KR" b="0" dirty="0"/>
              <a:t>) </a:t>
            </a:r>
            <a:r>
              <a:rPr lang="ko-KR" altLang="en-US" b="0" dirty="0"/>
              <a:t>종료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en-US" altLang="ko-KR" b="0" dirty="0"/>
              <a:t>JDBC</a:t>
            </a:r>
            <a:r>
              <a:rPr lang="ko-KR" altLang="en-US" b="0" dirty="0"/>
              <a:t>의 개요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8132358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908721"/>
            <a:ext cx="6624736" cy="56395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4. </a:t>
            </a:r>
            <a:r>
              <a:rPr lang="ko-KR" altLang="en-US" b="0" dirty="0" err="1"/>
              <a:t>쿼리문</a:t>
            </a:r>
            <a:r>
              <a:rPr lang="ko-KR" altLang="en-US" b="0" dirty="0"/>
              <a:t> 실행 결과 값 가져오기</a:t>
            </a:r>
            <a:endParaRPr lang="ko-KR" altLang="en-US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4" y="1340768"/>
            <a:ext cx="2843461" cy="878764"/>
          </a:xfr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2717" y="2268163"/>
            <a:ext cx="3419872" cy="1248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93400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4. </a:t>
            </a:r>
            <a:r>
              <a:rPr lang="ko-KR" altLang="en-US" b="0" dirty="0" err="1"/>
              <a:t>쿼리문</a:t>
            </a:r>
            <a:r>
              <a:rPr lang="ko-KR" altLang="en-US" b="0" dirty="0"/>
              <a:t> 실행 결과 값 가져오기</a:t>
            </a:r>
            <a:endParaRPr lang="ko-KR" alt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098"/>
          <a:stretch/>
        </p:blipFill>
        <p:spPr bwMode="auto">
          <a:xfrm>
            <a:off x="539552" y="908720"/>
            <a:ext cx="5616624" cy="58067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472" r="35222"/>
          <a:stretch/>
        </p:blipFill>
        <p:spPr bwMode="auto">
          <a:xfrm>
            <a:off x="5148064" y="5373216"/>
            <a:ext cx="3727648" cy="780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2592816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4. </a:t>
            </a:r>
            <a:r>
              <a:rPr lang="ko-KR" altLang="en-US" b="0" dirty="0" err="1"/>
              <a:t>쿼리문</a:t>
            </a:r>
            <a:r>
              <a:rPr lang="ko-KR" altLang="en-US" b="0" dirty="0"/>
              <a:t> 실행 결과 값 가져오기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485" y="931818"/>
            <a:ext cx="8181975" cy="52387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503" y="1530598"/>
            <a:ext cx="8315325" cy="368617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664" y="5311752"/>
            <a:ext cx="8239125" cy="1152525"/>
          </a:xfrm>
          <a:prstGeom prst="rect">
            <a:avLst/>
          </a:prstGeom>
        </p:spPr>
      </p:pic>
      <p:pic>
        <p:nvPicPr>
          <p:cNvPr id="7" name="내용 개체 틀 6"/>
          <p:cNvPicPr>
            <a:picLocks noGrp="1" noChangeAspect="1"/>
          </p:cNvPicPr>
          <p:nvPr>
            <p:ph sz="quarter" idx="10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160" y="2060848"/>
            <a:ext cx="2819048" cy="1904762"/>
          </a:xfrm>
        </p:spPr>
      </p:pic>
    </p:spTree>
    <p:extLst>
      <p:ext uri="{BB962C8B-B14F-4D97-AF65-F5344CB8AC3E}">
        <p14:creationId xmlns:p14="http://schemas.microsoft.com/office/powerpoint/2010/main" val="238162926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836712"/>
            <a:ext cx="6709659" cy="58492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4. </a:t>
            </a:r>
            <a:r>
              <a:rPr lang="ko-KR" altLang="en-US" b="0" dirty="0" err="1"/>
              <a:t>쿼리문</a:t>
            </a:r>
            <a:r>
              <a:rPr lang="ko-KR" altLang="en-US" b="0" dirty="0"/>
              <a:t> 실행 결과 값 가져오기</a:t>
            </a:r>
            <a:endParaRPr lang="ko-KR" altLang="en-US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268760"/>
            <a:ext cx="2905125" cy="1008112"/>
          </a:xfr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0563" y="2283189"/>
            <a:ext cx="3029347" cy="1150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8478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4. </a:t>
            </a:r>
            <a:r>
              <a:rPr lang="ko-KR" altLang="en-US" b="0" dirty="0" err="1"/>
              <a:t>쿼리문</a:t>
            </a:r>
            <a:r>
              <a:rPr lang="ko-KR" altLang="en-US" b="0" dirty="0"/>
              <a:t> 실행 결과 값 가져오기</a:t>
            </a:r>
            <a:endParaRPr lang="ko-KR" altLang="en-US" dirty="0"/>
          </a:p>
        </p:txBody>
      </p:sp>
      <p:grpSp>
        <p:nvGrpSpPr>
          <p:cNvPr id="7" name="그룹 6"/>
          <p:cNvGrpSpPr/>
          <p:nvPr/>
        </p:nvGrpSpPr>
        <p:grpSpPr>
          <a:xfrm>
            <a:off x="404414" y="980728"/>
            <a:ext cx="5949125" cy="5761196"/>
            <a:chOff x="404414" y="980728"/>
            <a:chExt cx="5949125" cy="5761196"/>
          </a:xfrm>
        </p:grpSpPr>
        <p:pic>
          <p:nvPicPr>
            <p:cNvPr id="9218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4414" y="980728"/>
              <a:ext cx="5949125" cy="14358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9219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2141" y="2420888"/>
              <a:ext cx="5869035" cy="43210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84500467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4. </a:t>
            </a:r>
            <a:r>
              <a:rPr lang="ko-KR" altLang="en-US" b="0" dirty="0" err="1"/>
              <a:t>쿼리문</a:t>
            </a:r>
            <a:r>
              <a:rPr lang="ko-KR" altLang="en-US" b="0" dirty="0"/>
              <a:t> 실행 결과 값 가져오기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862" y="939886"/>
            <a:ext cx="8210550" cy="51435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862" y="1964466"/>
            <a:ext cx="8296275" cy="2581275"/>
          </a:xfrm>
          <a:prstGeom prst="rect">
            <a:avLst/>
          </a:prstGeom>
        </p:spPr>
      </p:pic>
      <p:pic>
        <p:nvPicPr>
          <p:cNvPr id="6" name="내용 개체 틀 5"/>
          <p:cNvPicPr>
            <a:picLocks noGrp="1" noChangeAspect="1"/>
          </p:cNvPicPr>
          <p:nvPr>
            <p:ph sz="quarter" idx="1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160" y="2492896"/>
            <a:ext cx="2819400" cy="1905000"/>
          </a:xfrm>
        </p:spPr>
      </p:pic>
    </p:spTree>
    <p:extLst>
      <p:ext uri="{BB962C8B-B14F-4D97-AF65-F5344CB8AC3E}">
        <p14:creationId xmlns:p14="http://schemas.microsoft.com/office/powerpoint/2010/main" val="20073885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4. </a:t>
            </a:r>
            <a:r>
              <a:rPr lang="ko-KR" altLang="en-US" b="0" dirty="0" err="1"/>
              <a:t>쿼리문</a:t>
            </a:r>
            <a:r>
              <a:rPr lang="ko-KR" altLang="en-US" b="0" dirty="0"/>
              <a:t> 실행 결과 값 가져오기</a:t>
            </a:r>
            <a:endParaRPr lang="ko-KR" altLang="en-US" dirty="0"/>
          </a:p>
        </p:txBody>
      </p:sp>
      <p:grpSp>
        <p:nvGrpSpPr>
          <p:cNvPr id="2" name="그룹 1"/>
          <p:cNvGrpSpPr/>
          <p:nvPr/>
        </p:nvGrpSpPr>
        <p:grpSpPr>
          <a:xfrm>
            <a:off x="611560" y="908720"/>
            <a:ext cx="6129389" cy="5592160"/>
            <a:chOff x="611560" y="908720"/>
            <a:chExt cx="6129389" cy="5592160"/>
          </a:xfrm>
        </p:grpSpPr>
        <p:pic>
          <p:nvPicPr>
            <p:cNvPr id="10242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1560" y="908720"/>
              <a:ext cx="5904656" cy="4058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243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0740" y="4987050"/>
              <a:ext cx="6020209" cy="15138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5" name="내용 개체 틀 4"/>
          <p:cNvPicPr>
            <a:picLocks noGrp="1" noChangeAspect="1"/>
          </p:cNvPicPr>
          <p:nvPr>
            <p:ph sz="quarter" idx="1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2574" y="1146834"/>
            <a:ext cx="2736304" cy="1065399"/>
          </a:xfr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0669" y="2200827"/>
            <a:ext cx="3024336" cy="1208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75414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4. </a:t>
            </a:r>
            <a:r>
              <a:rPr lang="ko-KR" altLang="en-US" b="0" dirty="0" err="1"/>
              <a:t>쿼리문</a:t>
            </a:r>
            <a:r>
              <a:rPr lang="ko-KR" altLang="en-US" b="0" dirty="0"/>
              <a:t> 실행 결과 값 가져오기</a:t>
            </a:r>
            <a:endParaRPr lang="ko-KR" alt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7" y="908721"/>
            <a:ext cx="5616624" cy="5949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2847094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5. [</a:t>
            </a:r>
            <a:r>
              <a:rPr lang="ko-KR" altLang="en-US" dirty="0" smtClean="0"/>
              <a:t>웹 </a:t>
            </a:r>
            <a:r>
              <a:rPr lang="ko-KR" altLang="en-US" b="0" dirty="0" smtClean="0"/>
              <a:t>쇼핑몰</a:t>
            </a:r>
            <a:r>
              <a:rPr lang="en-US" altLang="ko-KR" b="0" dirty="0" smtClean="0"/>
              <a:t>]</a:t>
            </a:r>
            <a:r>
              <a:rPr lang="ko-KR" altLang="en-US" b="0" dirty="0" smtClean="0"/>
              <a:t> </a:t>
            </a:r>
            <a:r>
              <a:rPr lang="ko-KR" altLang="en-US" b="0" dirty="0"/>
              <a:t>상품 조회</a:t>
            </a:r>
            <a:r>
              <a:rPr lang="en-US" altLang="ko-KR" b="0" dirty="0"/>
              <a:t>, </a:t>
            </a:r>
            <a:r>
              <a:rPr lang="ko-KR" altLang="en-US" b="0" dirty="0"/>
              <a:t>등록</a:t>
            </a:r>
            <a:r>
              <a:rPr lang="en-US" altLang="ko-KR" b="0" dirty="0"/>
              <a:t>, </a:t>
            </a:r>
            <a:r>
              <a:rPr lang="ko-KR" altLang="en-US" b="0" dirty="0"/>
              <a:t>수정</a:t>
            </a:r>
            <a:r>
              <a:rPr lang="en-US" altLang="ko-KR" b="0" dirty="0"/>
              <a:t>, </a:t>
            </a:r>
            <a:r>
              <a:rPr lang="ko-KR" altLang="en-US" b="0" dirty="0"/>
              <a:t>삭제하기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488" y="1556792"/>
            <a:ext cx="8334375" cy="398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16718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내용 개체 틀 5"/>
          <p:cNvPicPr>
            <a:picLocks noGrp="1" noChangeAspect="1"/>
          </p:cNvPicPr>
          <p:nvPr>
            <p:ph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772" y="880257"/>
            <a:ext cx="3841521" cy="2901935"/>
          </a:xfr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[</a:t>
            </a:r>
            <a:r>
              <a:rPr lang="ko-KR" altLang="en-US" dirty="0"/>
              <a:t>웹 </a:t>
            </a:r>
            <a:r>
              <a:rPr lang="ko-KR" altLang="en-US" b="0" dirty="0"/>
              <a:t>쇼핑몰</a:t>
            </a:r>
            <a:r>
              <a:rPr lang="en-US" altLang="ko-KR" b="0" dirty="0"/>
              <a:t>]</a:t>
            </a:r>
            <a:r>
              <a:rPr lang="ko-KR" altLang="en-US" b="0" dirty="0"/>
              <a:t> 상품 조회</a:t>
            </a:r>
            <a:r>
              <a:rPr lang="en-US" altLang="ko-KR" b="0" dirty="0"/>
              <a:t>, </a:t>
            </a:r>
            <a:r>
              <a:rPr lang="ko-KR" altLang="en-US" b="0" dirty="0"/>
              <a:t>등록</a:t>
            </a:r>
            <a:r>
              <a:rPr lang="en-US" altLang="ko-KR" b="0" dirty="0"/>
              <a:t>, </a:t>
            </a:r>
            <a:r>
              <a:rPr lang="ko-KR" altLang="en-US" b="0" dirty="0"/>
              <a:t>수정</a:t>
            </a:r>
            <a:r>
              <a:rPr lang="en-US" altLang="ko-KR" b="0" dirty="0"/>
              <a:t>, </a:t>
            </a:r>
            <a:r>
              <a:rPr lang="ko-KR" altLang="en-US" b="0" dirty="0"/>
              <a:t>삭제하기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1582" y="893129"/>
            <a:ext cx="3840858" cy="290143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5" y="3891301"/>
            <a:ext cx="3816424" cy="288297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9764" y="3891813"/>
            <a:ext cx="3832676" cy="2895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7404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 smtClean="0"/>
              <a:t>JDBC </a:t>
            </a:r>
            <a:r>
              <a:rPr lang="ko-KR" altLang="en-US" dirty="0"/>
              <a:t>드라이버 </a:t>
            </a:r>
            <a:r>
              <a:rPr lang="ko-KR" altLang="en-US" dirty="0" smtClean="0"/>
              <a:t>로딩하기</a:t>
            </a:r>
            <a:endParaRPr lang="en-US" altLang="ko-KR" dirty="0" smtClean="0"/>
          </a:p>
          <a:p>
            <a:pPr lvl="1"/>
            <a:r>
              <a:rPr lang="en-US" altLang="ko-KR" b="0" dirty="0"/>
              <a:t>JDBC </a:t>
            </a:r>
            <a:r>
              <a:rPr lang="ko-KR" altLang="en-US" b="0" dirty="0"/>
              <a:t>드라이버 로딩 단계에서는 드라이버 인터페이스를 구현하는 </a:t>
            </a:r>
            <a:r>
              <a:rPr lang="ko-KR" altLang="en-US" b="0" dirty="0" smtClean="0"/>
              <a:t>작업</a:t>
            </a:r>
            <a:endParaRPr lang="en-US" altLang="ko-KR" b="0" dirty="0" smtClean="0"/>
          </a:p>
          <a:p>
            <a:pPr lvl="1"/>
            <a:r>
              <a:rPr lang="en-US" altLang="ko-KR" b="0" dirty="0" err="1" smtClean="0"/>
              <a:t>Class.forName</a:t>
            </a:r>
            <a:r>
              <a:rPr lang="en-US" altLang="ko-KR" b="0" dirty="0"/>
              <a:t>( </a:t>
            </a:r>
            <a:r>
              <a:rPr lang="en-US" altLang="ko-KR" b="0" dirty="0" smtClean="0"/>
              <a:t>) </a:t>
            </a:r>
            <a:r>
              <a:rPr lang="ko-KR" altLang="en-US" b="0" dirty="0" err="1" smtClean="0"/>
              <a:t>메소드를</a:t>
            </a:r>
            <a:r>
              <a:rPr lang="ko-KR" altLang="en-US" b="0" dirty="0" smtClean="0"/>
              <a:t> </a:t>
            </a:r>
            <a:r>
              <a:rPr lang="ko-KR" altLang="en-US" b="0" dirty="0"/>
              <a:t>이용하여 </a:t>
            </a:r>
            <a:r>
              <a:rPr lang="en-US" altLang="ko-KR" b="0" dirty="0"/>
              <a:t>JDBC </a:t>
            </a:r>
            <a:r>
              <a:rPr lang="ko-KR" altLang="en-US" b="0" dirty="0"/>
              <a:t>드라이버를 </a:t>
            </a:r>
            <a:r>
              <a:rPr lang="ko-KR" altLang="en-US" b="0" dirty="0" smtClean="0"/>
              <a:t>로딩</a:t>
            </a:r>
            <a:endParaRPr lang="en-US" altLang="ko-KR" b="0" dirty="0" smtClean="0"/>
          </a:p>
          <a:p>
            <a:pPr lvl="1"/>
            <a:endParaRPr lang="en-US" altLang="ko-KR" dirty="0"/>
          </a:p>
          <a:p>
            <a:pPr lvl="1"/>
            <a:endParaRPr lang="en-US" altLang="ko-KR" b="0" dirty="0" smtClean="0"/>
          </a:p>
          <a:p>
            <a:pPr lvl="1"/>
            <a:r>
              <a:rPr lang="en-US" altLang="ko-KR" b="0" dirty="0" smtClean="0"/>
              <a:t>JDBC </a:t>
            </a:r>
            <a:r>
              <a:rPr lang="ko-KR" altLang="en-US" b="0" dirty="0"/>
              <a:t>드라이버가 로딩되면 자동으로 </a:t>
            </a:r>
            <a:r>
              <a:rPr lang="ko-KR" altLang="en-US" b="0" dirty="0" smtClean="0"/>
              <a:t>객체가 생성되고 </a:t>
            </a:r>
            <a:r>
              <a:rPr lang="en-US" altLang="ko-KR" b="0" dirty="0" err="1"/>
              <a:t>DriverManager</a:t>
            </a:r>
            <a:r>
              <a:rPr lang="en-US" altLang="ko-KR" b="0" dirty="0"/>
              <a:t> </a:t>
            </a:r>
            <a:r>
              <a:rPr lang="ko-KR" altLang="en-US" b="0" dirty="0"/>
              <a:t>클래스에 </a:t>
            </a:r>
            <a:r>
              <a:rPr lang="ko-KR" altLang="en-US" b="0" dirty="0" smtClean="0"/>
              <a:t>등록</a:t>
            </a:r>
            <a:endParaRPr lang="en-US" altLang="ko-KR" b="0" dirty="0" smtClean="0"/>
          </a:p>
          <a:p>
            <a:pPr lvl="1"/>
            <a:endParaRPr lang="en-US" altLang="ko-KR" dirty="0"/>
          </a:p>
          <a:p>
            <a:pPr lvl="1"/>
            <a:endParaRPr lang="en-US" altLang="ko-KR" b="0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b="0" dirty="0" smtClean="0"/>
          </a:p>
          <a:p>
            <a:pPr lvl="1"/>
            <a:r>
              <a:rPr lang="en-US" altLang="ko-KR" b="0" dirty="0" smtClean="0"/>
              <a:t> JDBC </a:t>
            </a:r>
            <a:r>
              <a:rPr lang="ko-KR" altLang="en-US" b="0" dirty="0"/>
              <a:t>드라이버 </a:t>
            </a:r>
            <a:r>
              <a:rPr lang="ko-KR" altLang="en-US" b="0" dirty="0" smtClean="0"/>
              <a:t>로딩은 프로그램 </a:t>
            </a:r>
            <a:r>
              <a:rPr lang="ko-KR" altLang="en-US" b="0" dirty="0"/>
              <a:t>수행 시 한 번만 </a:t>
            </a:r>
            <a:r>
              <a:rPr lang="ko-KR" altLang="en-US" b="0" dirty="0" smtClean="0"/>
              <a:t>필요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 smtClean="0"/>
              <a:t>2. JDBC </a:t>
            </a:r>
            <a:r>
              <a:rPr lang="ko-KR" altLang="en-US" b="0" dirty="0"/>
              <a:t>드라이버 로딩 및 </a:t>
            </a:r>
            <a:r>
              <a:rPr lang="en-US" altLang="ko-KR" b="0" dirty="0"/>
              <a:t>DBMS </a:t>
            </a:r>
            <a:r>
              <a:rPr lang="ko-KR" altLang="en-US" b="0" dirty="0"/>
              <a:t>접속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654" y="2166455"/>
            <a:ext cx="6867525" cy="52387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266" y="3665849"/>
            <a:ext cx="6972300" cy="231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54053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altLang="ko-KR" dirty="0" smtClean="0"/>
          </a:p>
          <a:p>
            <a:endParaRPr lang="en-US" altLang="ko-KR" dirty="0"/>
          </a:p>
          <a:p>
            <a:pPr lvl="1"/>
            <a:r>
              <a:rPr lang="ko-KR" altLang="en-US" b="0" dirty="0" smtClean="0"/>
              <a:t>데이터베이스 </a:t>
            </a:r>
            <a:r>
              <a:rPr lang="ko-KR" altLang="en-US" b="0" dirty="0" err="1"/>
              <a:t>커넥션하기</a:t>
            </a:r>
            <a:r>
              <a:rPr lang="en-US" altLang="ko-KR" b="0" dirty="0"/>
              <a:t>: </a:t>
            </a:r>
            <a:r>
              <a:rPr lang="ko-KR" altLang="en-US" b="0" dirty="0"/>
              <a:t>커넥션 이름은 </a:t>
            </a:r>
            <a:r>
              <a:rPr lang="en-US" altLang="ko-KR" b="0" dirty="0" err="1"/>
              <a:t>Market_Conn</a:t>
            </a:r>
            <a:r>
              <a:rPr lang="ko-KR" altLang="en-US" b="0" dirty="0"/>
              <a:t>이고 데이터베이스 이름은 </a:t>
            </a:r>
            <a:r>
              <a:rPr lang="en-US" altLang="ko-KR" b="0" dirty="0" err="1" smtClean="0"/>
              <a:t>WebMarketDB</a:t>
            </a:r>
            <a:r>
              <a:rPr lang="ko-KR" altLang="en-US" b="0" dirty="0" smtClean="0"/>
              <a:t>를 </a:t>
            </a:r>
            <a:r>
              <a:rPr lang="ko-KR" altLang="en-US" b="0" dirty="0"/>
              <a:t>사용하여 </a:t>
            </a:r>
            <a:r>
              <a:rPr lang="en-US" altLang="ko-KR" b="0" dirty="0"/>
              <a:t>Data Source Explorer</a:t>
            </a:r>
            <a:r>
              <a:rPr lang="ko-KR" altLang="en-US" b="0" dirty="0"/>
              <a:t>에서 </a:t>
            </a:r>
            <a:r>
              <a:rPr lang="ko-KR" altLang="en-US" b="0" dirty="0" smtClean="0"/>
              <a:t>실행</a:t>
            </a:r>
            <a:r>
              <a:rPr lang="en-US" altLang="ko-KR" b="0" dirty="0" smtClean="0"/>
              <a:t>. </a:t>
            </a:r>
          </a:p>
          <a:p>
            <a:pPr lvl="1"/>
            <a:r>
              <a:rPr lang="ko-KR" altLang="en-US" b="0" dirty="0" smtClean="0"/>
              <a:t>생성한 </a:t>
            </a:r>
            <a:r>
              <a:rPr lang="en-US" altLang="ko-KR" b="0" dirty="0" smtClean="0"/>
              <a:t>product </a:t>
            </a:r>
            <a:r>
              <a:rPr lang="ko-KR" altLang="en-US" b="0" dirty="0"/>
              <a:t>테이블을 </a:t>
            </a:r>
            <a:r>
              <a:rPr lang="ko-KR" altLang="en-US" b="0" dirty="0" smtClean="0"/>
              <a:t>사용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[</a:t>
            </a:r>
            <a:r>
              <a:rPr lang="ko-KR" altLang="en-US" dirty="0"/>
              <a:t>웹 </a:t>
            </a:r>
            <a:r>
              <a:rPr lang="ko-KR" altLang="en-US" b="0" dirty="0"/>
              <a:t>쇼핑몰</a:t>
            </a:r>
            <a:r>
              <a:rPr lang="en-US" altLang="ko-KR" b="0" dirty="0"/>
              <a:t>]</a:t>
            </a:r>
            <a:r>
              <a:rPr lang="ko-KR" altLang="en-US" b="0" dirty="0"/>
              <a:t> 상품 조회</a:t>
            </a:r>
            <a:r>
              <a:rPr lang="en-US" altLang="ko-KR" b="0" dirty="0"/>
              <a:t>, </a:t>
            </a:r>
            <a:r>
              <a:rPr lang="ko-KR" altLang="en-US" b="0" dirty="0"/>
              <a:t>등록</a:t>
            </a:r>
            <a:r>
              <a:rPr lang="en-US" altLang="ko-KR" b="0" dirty="0"/>
              <a:t>, </a:t>
            </a:r>
            <a:r>
              <a:rPr lang="ko-KR" altLang="en-US" b="0" dirty="0"/>
              <a:t>수정</a:t>
            </a:r>
            <a:r>
              <a:rPr lang="en-US" altLang="ko-KR" b="0" dirty="0"/>
              <a:t>, </a:t>
            </a:r>
            <a:r>
              <a:rPr lang="ko-KR" altLang="en-US" b="0" dirty="0"/>
              <a:t>삭제하기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931818"/>
            <a:ext cx="8181975" cy="54292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4625" y="2974930"/>
            <a:ext cx="5124450" cy="162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01028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b="0" dirty="0" smtClean="0"/>
              <a:t>데이터베이스 </a:t>
            </a:r>
            <a:r>
              <a:rPr lang="ko-KR" altLang="en-US" b="0" dirty="0"/>
              <a:t>연결 페이지 </a:t>
            </a:r>
            <a:r>
              <a:rPr lang="ko-KR" altLang="en-US" b="0" dirty="0" smtClean="0"/>
              <a:t>만들기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[</a:t>
            </a:r>
            <a:r>
              <a:rPr lang="ko-KR" altLang="en-US" dirty="0"/>
              <a:t>웹 </a:t>
            </a:r>
            <a:r>
              <a:rPr lang="ko-KR" altLang="en-US" b="0" dirty="0"/>
              <a:t>쇼핑몰</a:t>
            </a:r>
            <a:r>
              <a:rPr lang="en-US" altLang="ko-KR" b="0" dirty="0"/>
              <a:t>]</a:t>
            </a:r>
            <a:r>
              <a:rPr lang="ko-KR" altLang="en-US" b="0" dirty="0"/>
              <a:t> 상품 조회</a:t>
            </a:r>
            <a:r>
              <a:rPr lang="en-US" altLang="ko-KR" b="0" dirty="0"/>
              <a:t>, </a:t>
            </a:r>
            <a:r>
              <a:rPr lang="ko-KR" altLang="en-US" b="0" dirty="0"/>
              <a:t>등록</a:t>
            </a:r>
            <a:r>
              <a:rPr lang="en-US" altLang="ko-KR" b="0" dirty="0"/>
              <a:t>, </a:t>
            </a:r>
            <a:r>
              <a:rPr lang="ko-KR" altLang="en-US" b="0" dirty="0"/>
              <a:t>수정</a:t>
            </a:r>
            <a:r>
              <a:rPr lang="en-US" altLang="ko-KR" b="0" dirty="0"/>
              <a:t>, </a:t>
            </a:r>
            <a:r>
              <a:rPr lang="ko-KR" altLang="en-US" b="0" dirty="0"/>
              <a:t>삭제하기</a:t>
            </a:r>
            <a:endParaRPr lang="ko-KR" altLang="en-US" dirty="0"/>
          </a:p>
        </p:txBody>
      </p:sp>
      <p:grpSp>
        <p:nvGrpSpPr>
          <p:cNvPr id="6" name="그룹 5"/>
          <p:cNvGrpSpPr/>
          <p:nvPr/>
        </p:nvGrpSpPr>
        <p:grpSpPr>
          <a:xfrm>
            <a:off x="428625" y="1412776"/>
            <a:ext cx="8286750" cy="4752528"/>
            <a:chOff x="428625" y="1556792"/>
            <a:chExt cx="8286750" cy="6296025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8625" y="1556792"/>
              <a:ext cx="8286750" cy="3886200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8625" y="5442992"/>
              <a:ext cx="8286750" cy="24098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6916054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b="0" dirty="0"/>
              <a:t>메뉴 페이지 </a:t>
            </a:r>
            <a:r>
              <a:rPr lang="ko-KR" altLang="en-US" b="0" dirty="0" smtClean="0"/>
              <a:t>수정하기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[</a:t>
            </a:r>
            <a:r>
              <a:rPr lang="ko-KR" altLang="en-US" dirty="0"/>
              <a:t>웹 </a:t>
            </a:r>
            <a:r>
              <a:rPr lang="ko-KR" altLang="en-US" b="0" dirty="0"/>
              <a:t>쇼핑몰</a:t>
            </a:r>
            <a:r>
              <a:rPr lang="en-US" altLang="ko-KR" b="0" dirty="0"/>
              <a:t>]</a:t>
            </a:r>
            <a:r>
              <a:rPr lang="ko-KR" altLang="en-US" b="0" dirty="0"/>
              <a:t> 상품 조회</a:t>
            </a:r>
            <a:r>
              <a:rPr lang="en-US" altLang="ko-KR" b="0" dirty="0"/>
              <a:t>, </a:t>
            </a:r>
            <a:r>
              <a:rPr lang="ko-KR" altLang="en-US" b="0" dirty="0"/>
              <a:t>등록</a:t>
            </a:r>
            <a:r>
              <a:rPr lang="en-US" altLang="ko-KR" b="0" dirty="0"/>
              <a:t>, </a:t>
            </a:r>
            <a:r>
              <a:rPr lang="ko-KR" altLang="en-US" b="0" dirty="0"/>
              <a:t>수정</a:t>
            </a:r>
            <a:r>
              <a:rPr lang="en-US" altLang="ko-KR" b="0" dirty="0"/>
              <a:t>, </a:t>
            </a:r>
            <a:r>
              <a:rPr lang="ko-KR" altLang="en-US" b="0" dirty="0"/>
              <a:t>삭제하기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287" y="1255668"/>
            <a:ext cx="8353425" cy="506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46327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b="0" dirty="0"/>
              <a:t>상품 목록 페이지 </a:t>
            </a:r>
            <a:r>
              <a:rPr lang="ko-KR" altLang="en-US" b="0" dirty="0" smtClean="0"/>
              <a:t>수정하기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[</a:t>
            </a:r>
            <a:r>
              <a:rPr lang="ko-KR" altLang="en-US" dirty="0"/>
              <a:t>웹 </a:t>
            </a:r>
            <a:r>
              <a:rPr lang="ko-KR" altLang="en-US" b="0" dirty="0"/>
              <a:t>쇼핑몰</a:t>
            </a:r>
            <a:r>
              <a:rPr lang="en-US" altLang="ko-KR" b="0" dirty="0"/>
              <a:t>]</a:t>
            </a:r>
            <a:r>
              <a:rPr lang="ko-KR" altLang="en-US" b="0" dirty="0"/>
              <a:t> 상품 조회</a:t>
            </a:r>
            <a:r>
              <a:rPr lang="en-US" altLang="ko-KR" b="0" dirty="0"/>
              <a:t>, </a:t>
            </a:r>
            <a:r>
              <a:rPr lang="ko-KR" altLang="en-US" b="0" dirty="0"/>
              <a:t>등록</a:t>
            </a:r>
            <a:r>
              <a:rPr lang="en-US" altLang="ko-KR" b="0" dirty="0"/>
              <a:t>, </a:t>
            </a:r>
            <a:r>
              <a:rPr lang="ko-KR" altLang="en-US" b="0" dirty="0"/>
              <a:t>수정</a:t>
            </a:r>
            <a:r>
              <a:rPr lang="en-US" altLang="ko-KR" b="0" dirty="0"/>
              <a:t>, </a:t>
            </a:r>
            <a:r>
              <a:rPr lang="ko-KR" altLang="en-US" b="0" dirty="0"/>
              <a:t>삭제하기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337" y="1412776"/>
            <a:ext cx="8315325" cy="4979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74155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[</a:t>
            </a:r>
            <a:r>
              <a:rPr lang="ko-KR" altLang="en-US" dirty="0"/>
              <a:t>웹 </a:t>
            </a:r>
            <a:r>
              <a:rPr lang="ko-KR" altLang="en-US" b="0" dirty="0"/>
              <a:t>쇼핑몰</a:t>
            </a:r>
            <a:r>
              <a:rPr lang="en-US" altLang="ko-KR" b="0" dirty="0"/>
              <a:t>]</a:t>
            </a:r>
            <a:r>
              <a:rPr lang="ko-KR" altLang="en-US" b="0" dirty="0"/>
              <a:t> 상품 조회</a:t>
            </a:r>
            <a:r>
              <a:rPr lang="en-US" altLang="ko-KR" b="0" dirty="0"/>
              <a:t>, </a:t>
            </a:r>
            <a:r>
              <a:rPr lang="ko-KR" altLang="en-US" b="0" dirty="0"/>
              <a:t>등록</a:t>
            </a:r>
            <a:r>
              <a:rPr lang="en-US" altLang="ko-KR" b="0" dirty="0"/>
              <a:t>, </a:t>
            </a:r>
            <a:r>
              <a:rPr lang="ko-KR" altLang="en-US" b="0" dirty="0"/>
              <a:t>수정</a:t>
            </a:r>
            <a:r>
              <a:rPr lang="en-US" altLang="ko-KR" b="0" dirty="0"/>
              <a:t>, </a:t>
            </a:r>
            <a:r>
              <a:rPr lang="ko-KR" altLang="en-US" b="0" dirty="0"/>
              <a:t>삭제하기</a:t>
            </a:r>
            <a:endParaRPr lang="ko-KR" altLang="en-US" dirty="0"/>
          </a:p>
        </p:txBody>
      </p:sp>
      <p:grpSp>
        <p:nvGrpSpPr>
          <p:cNvPr id="6" name="그룹 5"/>
          <p:cNvGrpSpPr/>
          <p:nvPr/>
        </p:nvGrpSpPr>
        <p:grpSpPr>
          <a:xfrm>
            <a:off x="227013" y="931818"/>
            <a:ext cx="7945387" cy="5759877"/>
            <a:chOff x="438150" y="142875"/>
            <a:chExt cx="8267700" cy="10201275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0075" y="142875"/>
              <a:ext cx="7943850" cy="6572250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8150" y="6715125"/>
              <a:ext cx="8267700" cy="36290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2594430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altLang="ko-KR" dirty="0" smtClean="0"/>
          </a:p>
          <a:p>
            <a:endParaRPr lang="en-US" altLang="ko-KR" dirty="0"/>
          </a:p>
          <a:p>
            <a:pPr lvl="1"/>
            <a:r>
              <a:rPr lang="ko-KR" altLang="en-US" b="0" dirty="0"/>
              <a:t>메뉴 페이지 수정하기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[</a:t>
            </a:r>
            <a:r>
              <a:rPr lang="ko-KR" altLang="en-US" dirty="0"/>
              <a:t>웹 </a:t>
            </a:r>
            <a:r>
              <a:rPr lang="ko-KR" altLang="en-US" b="0" dirty="0"/>
              <a:t>쇼핑몰</a:t>
            </a:r>
            <a:r>
              <a:rPr lang="en-US" altLang="ko-KR" b="0" dirty="0"/>
              <a:t>]</a:t>
            </a:r>
            <a:r>
              <a:rPr lang="ko-KR" altLang="en-US" b="0" dirty="0"/>
              <a:t> 상품 조회</a:t>
            </a:r>
            <a:r>
              <a:rPr lang="en-US" altLang="ko-KR" b="0" dirty="0"/>
              <a:t>, </a:t>
            </a:r>
            <a:r>
              <a:rPr lang="ko-KR" altLang="en-US" b="0" dirty="0"/>
              <a:t>등록</a:t>
            </a:r>
            <a:r>
              <a:rPr lang="en-US" altLang="ko-KR" b="0" dirty="0"/>
              <a:t>, </a:t>
            </a:r>
            <a:r>
              <a:rPr lang="ko-KR" altLang="en-US" b="0" dirty="0"/>
              <a:t>수정</a:t>
            </a:r>
            <a:r>
              <a:rPr lang="en-US" altLang="ko-KR" b="0" dirty="0"/>
              <a:t>, </a:t>
            </a:r>
            <a:r>
              <a:rPr lang="ko-KR" altLang="en-US" b="0" dirty="0"/>
              <a:t>삭제하기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436" y="931818"/>
            <a:ext cx="8239125" cy="52387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236" y="2204864"/>
            <a:ext cx="8315325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7743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b="0" dirty="0" smtClean="0"/>
              <a:t>상품 </a:t>
            </a:r>
            <a:r>
              <a:rPr lang="ko-KR" altLang="en-US" b="0" dirty="0"/>
              <a:t>등록 처리 페이지 수정하기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[</a:t>
            </a:r>
            <a:r>
              <a:rPr lang="ko-KR" altLang="en-US" dirty="0"/>
              <a:t>웹 </a:t>
            </a:r>
            <a:r>
              <a:rPr lang="ko-KR" altLang="en-US" b="0" dirty="0"/>
              <a:t>쇼핑몰</a:t>
            </a:r>
            <a:r>
              <a:rPr lang="en-US" altLang="ko-KR" b="0" dirty="0"/>
              <a:t>]</a:t>
            </a:r>
            <a:r>
              <a:rPr lang="ko-KR" altLang="en-US" b="0" dirty="0"/>
              <a:t> 상품 조회</a:t>
            </a:r>
            <a:r>
              <a:rPr lang="en-US" altLang="ko-KR" b="0" dirty="0"/>
              <a:t>, </a:t>
            </a:r>
            <a:r>
              <a:rPr lang="ko-KR" altLang="en-US" b="0" dirty="0"/>
              <a:t>등록</a:t>
            </a:r>
            <a:r>
              <a:rPr lang="en-US" altLang="ko-KR" b="0" dirty="0"/>
              <a:t>, </a:t>
            </a:r>
            <a:r>
              <a:rPr lang="ko-KR" altLang="en-US" b="0" dirty="0"/>
              <a:t>수정</a:t>
            </a:r>
            <a:r>
              <a:rPr lang="en-US" altLang="ko-KR" b="0" dirty="0"/>
              <a:t>, </a:t>
            </a:r>
            <a:r>
              <a:rPr lang="ko-KR" altLang="en-US" b="0" dirty="0"/>
              <a:t>삭제하기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50" y="1541418"/>
            <a:ext cx="8343900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61232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[</a:t>
            </a:r>
            <a:r>
              <a:rPr lang="ko-KR" altLang="en-US" dirty="0"/>
              <a:t>웹 </a:t>
            </a:r>
            <a:r>
              <a:rPr lang="ko-KR" altLang="en-US" b="0" dirty="0"/>
              <a:t>쇼핑몰</a:t>
            </a:r>
            <a:r>
              <a:rPr lang="en-US" altLang="ko-KR" b="0" dirty="0"/>
              <a:t>]</a:t>
            </a:r>
            <a:r>
              <a:rPr lang="ko-KR" altLang="en-US" b="0" dirty="0"/>
              <a:t> 상품 조회</a:t>
            </a:r>
            <a:r>
              <a:rPr lang="en-US" altLang="ko-KR" b="0" dirty="0"/>
              <a:t>, </a:t>
            </a:r>
            <a:r>
              <a:rPr lang="ko-KR" altLang="en-US" b="0" dirty="0"/>
              <a:t>등록</a:t>
            </a:r>
            <a:r>
              <a:rPr lang="en-US" altLang="ko-KR" b="0" dirty="0"/>
              <a:t>, </a:t>
            </a:r>
            <a:r>
              <a:rPr lang="ko-KR" altLang="en-US" b="0" dirty="0"/>
              <a:t>수정</a:t>
            </a:r>
            <a:r>
              <a:rPr lang="en-US" altLang="ko-KR" b="0" dirty="0"/>
              <a:t>, </a:t>
            </a:r>
            <a:r>
              <a:rPr lang="ko-KR" altLang="en-US" b="0" dirty="0"/>
              <a:t>삭제하기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862" y="1225540"/>
            <a:ext cx="8296275" cy="5127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59480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altLang="ko-KR" dirty="0" smtClean="0"/>
          </a:p>
          <a:p>
            <a:endParaRPr lang="en-US" altLang="ko-KR" dirty="0"/>
          </a:p>
          <a:p>
            <a:pPr lvl="1"/>
            <a:r>
              <a:rPr lang="ko-KR" altLang="en-US" b="0" dirty="0"/>
              <a:t>메뉴 페이지 </a:t>
            </a:r>
            <a:r>
              <a:rPr lang="ko-KR" altLang="en-US" b="0" dirty="0" smtClean="0"/>
              <a:t>수정하기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[</a:t>
            </a:r>
            <a:r>
              <a:rPr lang="ko-KR" altLang="en-US" dirty="0"/>
              <a:t>웹 </a:t>
            </a:r>
            <a:r>
              <a:rPr lang="ko-KR" altLang="en-US" b="0" dirty="0"/>
              <a:t>쇼핑몰</a:t>
            </a:r>
            <a:r>
              <a:rPr lang="en-US" altLang="ko-KR" b="0" dirty="0"/>
              <a:t>]</a:t>
            </a:r>
            <a:r>
              <a:rPr lang="ko-KR" altLang="en-US" b="0" dirty="0"/>
              <a:t> 상품 조회</a:t>
            </a:r>
            <a:r>
              <a:rPr lang="en-US" altLang="ko-KR" b="0" dirty="0"/>
              <a:t>, </a:t>
            </a:r>
            <a:r>
              <a:rPr lang="ko-KR" altLang="en-US" b="0" dirty="0"/>
              <a:t>등록</a:t>
            </a:r>
            <a:r>
              <a:rPr lang="en-US" altLang="ko-KR" b="0" dirty="0"/>
              <a:t>, </a:t>
            </a:r>
            <a:r>
              <a:rPr lang="ko-KR" altLang="en-US" b="0" dirty="0"/>
              <a:t>수정</a:t>
            </a:r>
            <a:r>
              <a:rPr lang="en-US" altLang="ko-KR" b="0" dirty="0"/>
              <a:t>, </a:t>
            </a:r>
            <a:r>
              <a:rPr lang="ko-KR" altLang="en-US" b="0" dirty="0"/>
              <a:t>삭제하기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931818"/>
            <a:ext cx="8191500" cy="5334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525" y="2708920"/>
            <a:ext cx="8362950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20131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b="0" dirty="0"/>
              <a:t>웹 애플리케이션 배포 설명자 </a:t>
            </a:r>
            <a:r>
              <a:rPr lang="en-US" altLang="ko-KR" b="0" dirty="0"/>
              <a:t>web.xml </a:t>
            </a:r>
            <a:r>
              <a:rPr lang="ko-KR" altLang="en-US" b="0" dirty="0" smtClean="0"/>
              <a:t>수정하기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[</a:t>
            </a:r>
            <a:r>
              <a:rPr lang="ko-KR" altLang="en-US" dirty="0"/>
              <a:t>웹 </a:t>
            </a:r>
            <a:r>
              <a:rPr lang="ko-KR" altLang="en-US" b="0" dirty="0"/>
              <a:t>쇼핑몰</a:t>
            </a:r>
            <a:r>
              <a:rPr lang="en-US" altLang="ko-KR" b="0" dirty="0"/>
              <a:t>]</a:t>
            </a:r>
            <a:r>
              <a:rPr lang="ko-KR" altLang="en-US" b="0" dirty="0"/>
              <a:t> 상품 조회</a:t>
            </a:r>
            <a:r>
              <a:rPr lang="en-US" altLang="ko-KR" b="0" dirty="0"/>
              <a:t>, </a:t>
            </a:r>
            <a:r>
              <a:rPr lang="ko-KR" altLang="en-US" b="0" dirty="0"/>
              <a:t>등록</a:t>
            </a:r>
            <a:r>
              <a:rPr lang="en-US" altLang="ko-KR" b="0" dirty="0"/>
              <a:t>, </a:t>
            </a:r>
            <a:r>
              <a:rPr lang="ko-KR" altLang="en-US" b="0" dirty="0"/>
              <a:t>수정</a:t>
            </a:r>
            <a:r>
              <a:rPr lang="en-US" altLang="ko-KR" b="0" dirty="0"/>
              <a:t>, </a:t>
            </a:r>
            <a:r>
              <a:rPr lang="ko-KR" altLang="en-US" b="0" dirty="0"/>
              <a:t>삭제하기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227" y="1844824"/>
            <a:ext cx="8343900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7511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 smtClean="0"/>
              <a:t>Connection </a:t>
            </a:r>
            <a:r>
              <a:rPr lang="ko-KR" altLang="en-US" dirty="0"/>
              <a:t>객체 </a:t>
            </a:r>
            <a:r>
              <a:rPr lang="ko-KR" altLang="en-US" dirty="0" smtClean="0"/>
              <a:t>생성하기</a:t>
            </a:r>
            <a:endParaRPr lang="en-US" altLang="ko-KR" dirty="0" smtClean="0"/>
          </a:p>
          <a:p>
            <a:pPr lvl="1"/>
            <a:r>
              <a:rPr lang="en-US" altLang="ko-KR" b="0" dirty="0"/>
              <a:t>JDBC </a:t>
            </a:r>
            <a:r>
              <a:rPr lang="ko-KR" altLang="en-US" b="0" dirty="0"/>
              <a:t>드라이버에서 데이터베이스와 연결된 커넥션을 가져오기 위해 </a:t>
            </a:r>
            <a:r>
              <a:rPr lang="en-US" altLang="ko-KR" b="0" dirty="0" err="1"/>
              <a:t>DriverManager</a:t>
            </a:r>
            <a:r>
              <a:rPr lang="en-US" altLang="ko-KR" b="0" dirty="0"/>
              <a:t> </a:t>
            </a:r>
            <a:r>
              <a:rPr lang="ko-KR" altLang="en-US" b="0" dirty="0" smtClean="0"/>
              <a:t>클래스의 </a:t>
            </a:r>
            <a:r>
              <a:rPr lang="en-US" altLang="ko-KR" b="0" dirty="0" err="1"/>
              <a:t>getConnection</a:t>
            </a:r>
            <a:r>
              <a:rPr lang="en-US" altLang="ko-KR" b="0" dirty="0"/>
              <a:t>( ) </a:t>
            </a:r>
            <a:r>
              <a:rPr lang="ko-KR" altLang="en-US" b="0" dirty="0" err="1"/>
              <a:t>메소드를</a:t>
            </a:r>
            <a:r>
              <a:rPr lang="ko-KR" altLang="en-US" b="0" dirty="0"/>
              <a:t> </a:t>
            </a:r>
            <a:r>
              <a:rPr lang="ko-KR" altLang="en-US" b="0" dirty="0" smtClean="0"/>
              <a:t>사용</a:t>
            </a:r>
            <a:endParaRPr lang="en-US" altLang="ko-KR" b="0" dirty="0" smtClean="0"/>
          </a:p>
          <a:p>
            <a:pPr lvl="1"/>
            <a:r>
              <a:rPr lang="en-US" altLang="ko-KR" b="0" dirty="0" err="1" smtClean="0"/>
              <a:t>DriverManager</a:t>
            </a:r>
            <a:r>
              <a:rPr lang="en-US" altLang="ko-KR" b="0" dirty="0" smtClean="0"/>
              <a:t> </a:t>
            </a:r>
            <a:r>
              <a:rPr lang="ko-KR" altLang="en-US" b="0" dirty="0" smtClean="0"/>
              <a:t>클래스로 </a:t>
            </a:r>
            <a:r>
              <a:rPr lang="en-US" altLang="ko-KR" b="0" dirty="0"/>
              <a:t>Connection </a:t>
            </a:r>
            <a:r>
              <a:rPr lang="ko-KR" altLang="en-US" b="0" dirty="0"/>
              <a:t>객체를 생성할 때 </a:t>
            </a:r>
            <a:r>
              <a:rPr lang="en-US" altLang="ko-KR" b="0" dirty="0"/>
              <a:t>JDBC </a:t>
            </a:r>
            <a:r>
              <a:rPr lang="ko-KR" altLang="en-US" b="0" dirty="0"/>
              <a:t>드라이버를 검색하고</a:t>
            </a:r>
            <a:r>
              <a:rPr lang="en-US" altLang="ko-KR" b="0" dirty="0"/>
              <a:t>, </a:t>
            </a:r>
            <a:r>
              <a:rPr lang="ko-KR" altLang="en-US" b="0" dirty="0"/>
              <a:t>검색된 드라이버를 </a:t>
            </a:r>
            <a:r>
              <a:rPr lang="ko-KR" altLang="en-US" b="0" dirty="0" smtClean="0"/>
              <a:t>이용하여 </a:t>
            </a:r>
            <a:r>
              <a:rPr lang="en-US" altLang="ko-KR" b="0" dirty="0" smtClean="0"/>
              <a:t>Connection </a:t>
            </a:r>
            <a:r>
              <a:rPr lang="ko-KR" altLang="en-US" b="0" dirty="0"/>
              <a:t>객체를 생성한 후 이를 </a:t>
            </a:r>
            <a:r>
              <a:rPr lang="ko-KR" altLang="en-US" b="0" dirty="0" smtClean="0"/>
              <a:t>반환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2. JDBC </a:t>
            </a:r>
            <a:r>
              <a:rPr lang="ko-KR" altLang="en-US" b="0" dirty="0"/>
              <a:t>드라이버 로딩 및 </a:t>
            </a:r>
            <a:r>
              <a:rPr lang="en-US" altLang="ko-KR" b="0" dirty="0"/>
              <a:t>DBMS </a:t>
            </a:r>
            <a:r>
              <a:rPr lang="ko-KR" altLang="en-US" b="0" dirty="0"/>
              <a:t>접속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2789193"/>
            <a:ext cx="6886575" cy="100012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262" y="4005064"/>
            <a:ext cx="7200279" cy="2648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72424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b="0" dirty="0"/>
              <a:t>상품 편집 페이지 </a:t>
            </a:r>
            <a:r>
              <a:rPr lang="ko-KR" altLang="en-US" b="0" dirty="0" smtClean="0"/>
              <a:t>작성하기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[</a:t>
            </a:r>
            <a:r>
              <a:rPr lang="ko-KR" altLang="en-US" dirty="0"/>
              <a:t>웹 </a:t>
            </a:r>
            <a:r>
              <a:rPr lang="ko-KR" altLang="en-US" b="0" dirty="0"/>
              <a:t>쇼핑몰</a:t>
            </a:r>
            <a:r>
              <a:rPr lang="en-US" altLang="ko-KR" b="0" dirty="0"/>
              <a:t>]</a:t>
            </a:r>
            <a:r>
              <a:rPr lang="ko-KR" altLang="en-US" b="0" dirty="0"/>
              <a:t> 상품 조회</a:t>
            </a:r>
            <a:r>
              <a:rPr lang="en-US" altLang="ko-KR" b="0" dirty="0"/>
              <a:t>, </a:t>
            </a:r>
            <a:r>
              <a:rPr lang="ko-KR" altLang="en-US" b="0" dirty="0"/>
              <a:t>등록</a:t>
            </a:r>
            <a:r>
              <a:rPr lang="en-US" altLang="ko-KR" b="0" dirty="0"/>
              <a:t>, </a:t>
            </a:r>
            <a:r>
              <a:rPr lang="ko-KR" altLang="en-US" b="0" dirty="0"/>
              <a:t>수정</a:t>
            </a:r>
            <a:r>
              <a:rPr lang="en-US" altLang="ko-KR" b="0" dirty="0"/>
              <a:t>, </a:t>
            </a:r>
            <a:r>
              <a:rPr lang="ko-KR" altLang="en-US" b="0" dirty="0"/>
              <a:t>삭제하기</a:t>
            </a:r>
            <a:endParaRPr lang="ko-KR" altLang="en-US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268760"/>
            <a:ext cx="6463248" cy="5223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5392179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[</a:t>
            </a:r>
            <a:r>
              <a:rPr lang="ko-KR" altLang="en-US" dirty="0"/>
              <a:t>웹 </a:t>
            </a:r>
            <a:r>
              <a:rPr lang="ko-KR" altLang="en-US" b="0" dirty="0"/>
              <a:t>쇼핑몰</a:t>
            </a:r>
            <a:r>
              <a:rPr lang="en-US" altLang="ko-KR" b="0" dirty="0"/>
              <a:t>]</a:t>
            </a:r>
            <a:r>
              <a:rPr lang="ko-KR" altLang="en-US" b="0" dirty="0"/>
              <a:t> 상품 조회</a:t>
            </a:r>
            <a:r>
              <a:rPr lang="en-US" altLang="ko-KR" b="0" dirty="0"/>
              <a:t>, </a:t>
            </a:r>
            <a:r>
              <a:rPr lang="ko-KR" altLang="en-US" b="0" dirty="0"/>
              <a:t>등록</a:t>
            </a:r>
            <a:r>
              <a:rPr lang="en-US" altLang="ko-KR" b="0" dirty="0"/>
              <a:t>, </a:t>
            </a:r>
            <a:r>
              <a:rPr lang="ko-KR" altLang="en-US" b="0" dirty="0"/>
              <a:t>수정</a:t>
            </a:r>
            <a:r>
              <a:rPr lang="en-US" altLang="ko-KR" b="0" dirty="0"/>
              <a:t>, </a:t>
            </a:r>
            <a:r>
              <a:rPr lang="ko-KR" altLang="en-US" b="0" dirty="0"/>
              <a:t>삭제하기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611560" y="1052736"/>
            <a:ext cx="6264696" cy="5583072"/>
            <a:chOff x="341284" y="808850"/>
            <a:chExt cx="6264696" cy="5583072"/>
          </a:xfrm>
        </p:grpSpPr>
        <p:pic>
          <p:nvPicPr>
            <p:cNvPr id="13314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1284" y="808850"/>
              <a:ext cx="6264696" cy="24761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3315" name="Picture 3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9745"/>
            <a:stretch/>
          </p:blipFill>
          <p:spPr bwMode="auto">
            <a:xfrm>
              <a:off x="485300" y="3330358"/>
              <a:ext cx="5824582" cy="30615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38276811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[</a:t>
            </a:r>
            <a:r>
              <a:rPr lang="ko-KR" altLang="en-US" dirty="0"/>
              <a:t>웹 </a:t>
            </a:r>
            <a:r>
              <a:rPr lang="ko-KR" altLang="en-US" b="0" dirty="0"/>
              <a:t>쇼핑몰</a:t>
            </a:r>
            <a:r>
              <a:rPr lang="en-US" altLang="ko-KR" b="0" dirty="0"/>
              <a:t>]</a:t>
            </a:r>
            <a:r>
              <a:rPr lang="ko-KR" altLang="en-US" b="0" dirty="0"/>
              <a:t> 상품 조회</a:t>
            </a:r>
            <a:r>
              <a:rPr lang="en-US" altLang="ko-KR" b="0" dirty="0"/>
              <a:t>, </a:t>
            </a:r>
            <a:r>
              <a:rPr lang="ko-KR" altLang="en-US" b="0" dirty="0"/>
              <a:t>등록</a:t>
            </a:r>
            <a:r>
              <a:rPr lang="en-US" altLang="ko-KR" b="0" dirty="0"/>
              <a:t>, </a:t>
            </a:r>
            <a:r>
              <a:rPr lang="ko-KR" altLang="en-US" b="0" dirty="0"/>
              <a:t>수정</a:t>
            </a:r>
            <a:r>
              <a:rPr lang="en-US" altLang="ko-KR" b="0" dirty="0"/>
              <a:t>, </a:t>
            </a:r>
            <a:r>
              <a:rPr lang="ko-KR" altLang="en-US" b="0" dirty="0"/>
              <a:t>삭제하기</a:t>
            </a:r>
            <a:endParaRPr lang="ko-KR" altLang="en-US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124744"/>
            <a:ext cx="6358220" cy="31912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7756902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033996"/>
            <a:ext cx="5827939" cy="57544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b="0" dirty="0"/>
              <a:t>상품 수정 페이지 </a:t>
            </a:r>
            <a:r>
              <a:rPr lang="ko-KR" altLang="en-US" b="0" dirty="0" smtClean="0"/>
              <a:t>작성하기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[</a:t>
            </a:r>
            <a:r>
              <a:rPr lang="ko-KR" altLang="en-US" dirty="0"/>
              <a:t>웹 </a:t>
            </a:r>
            <a:r>
              <a:rPr lang="ko-KR" altLang="en-US" b="0" dirty="0"/>
              <a:t>쇼핑몰</a:t>
            </a:r>
            <a:r>
              <a:rPr lang="en-US" altLang="ko-KR" b="0" dirty="0"/>
              <a:t>]</a:t>
            </a:r>
            <a:r>
              <a:rPr lang="ko-KR" altLang="en-US" b="0" dirty="0"/>
              <a:t> 상품 조회</a:t>
            </a:r>
            <a:r>
              <a:rPr lang="en-US" altLang="ko-KR" b="0" dirty="0"/>
              <a:t>, </a:t>
            </a:r>
            <a:r>
              <a:rPr lang="ko-KR" altLang="en-US" b="0" dirty="0"/>
              <a:t>등록</a:t>
            </a:r>
            <a:r>
              <a:rPr lang="en-US" altLang="ko-KR" b="0" dirty="0"/>
              <a:t>, </a:t>
            </a:r>
            <a:r>
              <a:rPr lang="ko-KR" altLang="en-US" b="0" dirty="0"/>
              <a:t>수정</a:t>
            </a:r>
            <a:r>
              <a:rPr lang="en-US" altLang="ko-KR" b="0" dirty="0"/>
              <a:t>, </a:t>
            </a:r>
            <a:r>
              <a:rPr lang="ko-KR" altLang="en-US" b="0" dirty="0"/>
              <a:t>삭제하기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3889232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[</a:t>
            </a:r>
            <a:r>
              <a:rPr lang="ko-KR" altLang="en-US" dirty="0"/>
              <a:t>웹 </a:t>
            </a:r>
            <a:r>
              <a:rPr lang="ko-KR" altLang="en-US" b="0" dirty="0"/>
              <a:t>쇼핑몰</a:t>
            </a:r>
            <a:r>
              <a:rPr lang="en-US" altLang="ko-KR" b="0" dirty="0"/>
              <a:t>]</a:t>
            </a:r>
            <a:r>
              <a:rPr lang="ko-KR" altLang="en-US" b="0" dirty="0"/>
              <a:t> 상품 조회</a:t>
            </a:r>
            <a:r>
              <a:rPr lang="en-US" altLang="ko-KR" b="0" dirty="0"/>
              <a:t>, </a:t>
            </a:r>
            <a:r>
              <a:rPr lang="ko-KR" altLang="en-US" b="0" dirty="0"/>
              <a:t>등록</a:t>
            </a:r>
            <a:r>
              <a:rPr lang="en-US" altLang="ko-KR" b="0" dirty="0"/>
              <a:t>, </a:t>
            </a:r>
            <a:r>
              <a:rPr lang="ko-KR" altLang="en-US" b="0" dirty="0"/>
              <a:t>수정</a:t>
            </a:r>
            <a:r>
              <a:rPr lang="en-US" altLang="ko-KR" b="0" dirty="0"/>
              <a:t>, </a:t>
            </a:r>
            <a:r>
              <a:rPr lang="ko-KR" altLang="en-US" b="0" dirty="0"/>
              <a:t>삭제하기</a:t>
            </a:r>
            <a:endParaRPr lang="ko-KR" altLang="en-US" dirty="0"/>
          </a:p>
        </p:txBody>
      </p:sp>
      <p:grpSp>
        <p:nvGrpSpPr>
          <p:cNvPr id="7" name="그룹 6"/>
          <p:cNvGrpSpPr/>
          <p:nvPr/>
        </p:nvGrpSpPr>
        <p:grpSpPr>
          <a:xfrm>
            <a:off x="603665" y="960974"/>
            <a:ext cx="6200583" cy="5787846"/>
            <a:chOff x="323528" y="1052736"/>
            <a:chExt cx="6200583" cy="5787846"/>
          </a:xfrm>
        </p:grpSpPr>
        <p:pic>
          <p:nvPicPr>
            <p:cNvPr id="16386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528" y="1052736"/>
              <a:ext cx="6184153" cy="17112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6387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0126" y="2745967"/>
              <a:ext cx="6073985" cy="40946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42712172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[</a:t>
            </a:r>
            <a:r>
              <a:rPr lang="ko-KR" altLang="en-US" dirty="0"/>
              <a:t>웹 </a:t>
            </a:r>
            <a:r>
              <a:rPr lang="ko-KR" altLang="en-US" b="0" dirty="0"/>
              <a:t>쇼핑몰</a:t>
            </a:r>
            <a:r>
              <a:rPr lang="en-US" altLang="ko-KR" b="0" dirty="0"/>
              <a:t>]</a:t>
            </a:r>
            <a:r>
              <a:rPr lang="ko-KR" altLang="en-US" b="0" dirty="0"/>
              <a:t> 상품 조회</a:t>
            </a:r>
            <a:r>
              <a:rPr lang="en-US" altLang="ko-KR" b="0" dirty="0"/>
              <a:t>, </a:t>
            </a:r>
            <a:r>
              <a:rPr lang="ko-KR" altLang="en-US" b="0" dirty="0"/>
              <a:t>등록</a:t>
            </a:r>
            <a:r>
              <a:rPr lang="en-US" altLang="ko-KR" b="0" dirty="0"/>
              <a:t>, </a:t>
            </a:r>
            <a:r>
              <a:rPr lang="ko-KR" altLang="en-US" b="0" dirty="0"/>
              <a:t>수정</a:t>
            </a:r>
            <a:r>
              <a:rPr lang="en-US" altLang="ko-KR" b="0" dirty="0"/>
              <a:t>, </a:t>
            </a:r>
            <a:r>
              <a:rPr lang="ko-KR" altLang="en-US" b="0" dirty="0"/>
              <a:t>삭제하기</a:t>
            </a:r>
            <a:endParaRPr lang="ko-KR" altLang="en-US" dirty="0"/>
          </a:p>
        </p:txBody>
      </p:sp>
      <p:grpSp>
        <p:nvGrpSpPr>
          <p:cNvPr id="7" name="그룹 6"/>
          <p:cNvGrpSpPr/>
          <p:nvPr/>
        </p:nvGrpSpPr>
        <p:grpSpPr>
          <a:xfrm>
            <a:off x="709695" y="1011168"/>
            <a:ext cx="6094554" cy="5298152"/>
            <a:chOff x="709695" y="980729"/>
            <a:chExt cx="6094554" cy="5298152"/>
          </a:xfrm>
        </p:grpSpPr>
        <p:pic>
          <p:nvPicPr>
            <p:cNvPr id="17411" name="Picture 3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0618"/>
            <a:stretch/>
          </p:blipFill>
          <p:spPr bwMode="auto">
            <a:xfrm>
              <a:off x="709695" y="4805861"/>
              <a:ext cx="5927843" cy="14730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7410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5577" y="980729"/>
              <a:ext cx="6048672" cy="39234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90886046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[</a:t>
            </a:r>
            <a:r>
              <a:rPr lang="ko-KR" altLang="en-US" dirty="0"/>
              <a:t>웹 </a:t>
            </a:r>
            <a:r>
              <a:rPr lang="ko-KR" altLang="en-US" b="0" dirty="0"/>
              <a:t>쇼핑몰</a:t>
            </a:r>
            <a:r>
              <a:rPr lang="en-US" altLang="ko-KR" b="0" dirty="0"/>
              <a:t>]</a:t>
            </a:r>
            <a:r>
              <a:rPr lang="ko-KR" altLang="en-US" b="0" dirty="0"/>
              <a:t> 상품 조회</a:t>
            </a:r>
            <a:r>
              <a:rPr lang="en-US" altLang="ko-KR" b="0" dirty="0"/>
              <a:t>, </a:t>
            </a:r>
            <a:r>
              <a:rPr lang="ko-KR" altLang="en-US" b="0" dirty="0"/>
              <a:t>등록</a:t>
            </a:r>
            <a:r>
              <a:rPr lang="en-US" altLang="ko-KR" b="0" dirty="0"/>
              <a:t>, </a:t>
            </a:r>
            <a:r>
              <a:rPr lang="ko-KR" altLang="en-US" b="0" dirty="0"/>
              <a:t>수정</a:t>
            </a:r>
            <a:r>
              <a:rPr lang="en-US" altLang="ko-KR" b="0" dirty="0"/>
              <a:t>, </a:t>
            </a:r>
            <a:r>
              <a:rPr lang="ko-KR" altLang="en-US" b="0" dirty="0"/>
              <a:t>삭제하기</a:t>
            </a:r>
            <a:endParaRPr lang="ko-KR" altLang="en-US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908720"/>
            <a:ext cx="5904656" cy="59012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8856600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[</a:t>
            </a:r>
            <a:r>
              <a:rPr lang="ko-KR" altLang="en-US" dirty="0"/>
              <a:t>웹 </a:t>
            </a:r>
            <a:r>
              <a:rPr lang="ko-KR" altLang="en-US" b="0" dirty="0"/>
              <a:t>쇼핑몰</a:t>
            </a:r>
            <a:r>
              <a:rPr lang="en-US" altLang="ko-KR" b="0" dirty="0"/>
              <a:t>]</a:t>
            </a:r>
            <a:r>
              <a:rPr lang="ko-KR" altLang="en-US" b="0" dirty="0"/>
              <a:t> 상품 조회</a:t>
            </a:r>
            <a:r>
              <a:rPr lang="en-US" altLang="ko-KR" b="0" dirty="0"/>
              <a:t>, </a:t>
            </a:r>
            <a:r>
              <a:rPr lang="ko-KR" altLang="en-US" b="0" dirty="0"/>
              <a:t>등록</a:t>
            </a:r>
            <a:r>
              <a:rPr lang="en-US" altLang="ko-KR" b="0" dirty="0"/>
              <a:t>, </a:t>
            </a:r>
            <a:r>
              <a:rPr lang="ko-KR" altLang="en-US" b="0" dirty="0"/>
              <a:t>수정</a:t>
            </a:r>
            <a:r>
              <a:rPr lang="en-US" altLang="ko-KR" b="0" dirty="0"/>
              <a:t>, </a:t>
            </a:r>
            <a:r>
              <a:rPr lang="ko-KR" altLang="en-US" b="0" dirty="0"/>
              <a:t>삭제하기</a:t>
            </a:r>
            <a:endParaRPr lang="ko-KR" altLang="en-US" dirty="0"/>
          </a:p>
        </p:txBody>
      </p:sp>
      <p:grpSp>
        <p:nvGrpSpPr>
          <p:cNvPr id="2" name="그룹 1"/>
          <p:cNvGrpSpPr/>
          <p:nvPr/>
        </p:nvGrpSpPr>
        <p:grpSpPr>
          <a:xfrm>
            <a:off x="602851" y="1263084"/>
            <a:ext cx="6358114" cy="4432537"/>
            <a:chOff x="602851" y="1263084"/>
            <a:chExt cx="6358114" cy="4432537"/>
          </a:xfrm>
        </p:grpSpPr>
        <p:pic>
          <p:nvPicPr>
            <p:cNvPr id="19458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1560" y="1263084"/>
              <a:ext cx="6349405" cy="12485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9459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2851" y="1395358"/>
              <a:ext cx="5875680" cy="43002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28962551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b="0" dirty="0"/>
              <a:t>상품 수정 처리 페이지 </a:t>
            </a:r>
            <a:r>
              <a:rPr lang="ko-KR" altLang="en-US" b="0" dirty="0" smtClean="0"/>
              <a:t>작성하기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[</a:t>
            </a:r>
            <a:r>
              <a:rPr lang="ko-KR" altLang="en-US" dirty="0"/>
              <a:t>웹 </a:t>
            </a:r>
            <a:r>
              <a:rPr lang="ko-KR" altLang="en-US" b="0" dirty="0"/>
              <a:t>쇼핑몰</a:t>
            </a:r>
            <a:r>
              <a:rPr lang="en-US" altLang="ko-KR" b="0" dirty="0"/>
              <a:t>]</a:t>
            </a:r>
            <a:r>
              <a:rPr lang="ko-KR" altLang="en-US" b="0" dirty="0"/>
              <a:t> 상품 조회</a:t>
            </a:r>
            <a:r>
              <a:rPr lang="en-US" altLang="ko-KR" b="0" dirty="0"/>
              <a:t>, </a:t>
            </a:r>
            <a:r>
              <a:rPr lang="ko-KR" altLang="en-US" b="0" dirty="0"/>
              <a:t>등록</a:t>
            </a:r>
            <a:r>
              <a:rPr lang="en-US" altLang="ko-KR" b="0" dirty="0"/>
              <a:t>, </a:t>
            </a:r>
            <a:r>
              <a:rPr lang="ko-KR" altLang="en-US" b="0" dirty="0"/>
              <a:t>수정</a:t>
            </a:r>
            <a:r>
              <a:rPr lang="en-US" altLang="ko-KR" b="0" dirty="0"/>
              <a:t>, </a:t>
            </a:r>
            <a:r>
              <a:rPr lang="ko-KR" altLang="en-US" b="0" dirty="0"/>
              <a:t>삭제하기</a:t>
            </a:r>
            <a:endParaRPr lang="ko-KR" altLang="en-US" dirty="0"/>
          </a:p>
        </p:txBody>
      </p:sp>
      <p:grpSp>
        <p:nvGrpSpPr>
          <p:cNvPr id="7" name="그룹 6"/>
          <p:cNvGrpSpPr/>
          <p:nvPr/>
        </p:nvGrpSpPr>
        <p:grpSpPr>
          <a:xfrm>
            <a:off x="810166" y="1278621"/>
            <a:ext cx="6350876" cy="5471456"/>
            <a:chOff x="810166" y="1278621"/>
            <a:chExt cx="6350876" cy="5471456"/>
          </a:xfrm>
        </p:grpSpPr>
        <p:pic>
          <p:nvPicPr>
            <p:cNvPr id="20482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0166" y="1278621"/>
              <a:ext cx="6192688" cy="81048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0483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8055" y="2069557"/>
              <a:ext cx="6232987" cy="46805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67023160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[</a:t>
            </a:r>
            <a:r>
              <a:rPr lang="ko-KR" altLang="en-US" dirty="0"/>
              <a:t>웹 </a:t>
            </a:r>
            <a:r>
              <a:rPr lang="ko-KR" altLang="en-US" b="0" dirty="0"/>
              <a:t>쇼핑몰</a:t>
            </a:r>
            <a:r>
              <a:rPr lang="en-US" altLang="ko-KR" b="0" dirty="0"/>
              <a:t>]</a:t>
            </a:r>
            <a:r>
              <a:rPr lang="ko-KR" altLang="en-US" b="0" dirty="0"/>
              <a:t> 상품 조회</a:t>
            </a:r>
            <a:r>
              <a:rPr lang="en-US" altLang="ko-KR" b="0" dirty="0"/>
              <a:t>, </a:t>
            </a:r>
            <a:r>
              <a:rPr lang="ko-KR" altLang="en-US" b="0" dirty="0"/>
              <a:t>등록</a:t>
            </a:r>
            <a:r>
              <a:rPr lang="en-US" altLang="ko-KR" b="0" dirty="0"/>
              <a:t>, </a:t>
            </a:r>
            <a:r>
              <a:rPr lang="ko-KR" altLang="en-US" b="0" dirty="0"/>
              <a:t>수정</a:t>
            </a:r>
            <a:r>
              <a:rPr lang="en-US" altLang="ko-KR" b="0" dirty="0"/>
              <a:t>, </a:t>
            </a:r>
            <a:r>
              <a:rPr lang="ko-KR" altLang="en-US" b="0" dirty="0"/>
              <a:t>삭제하기</a:t>
            </a:r>
            <a:endParaRPr lang="ko-KR" altLang="en-US" dirty="0"/>
          </a:p>
        </p:txBody>
      </p:sp>
      <p:grpSp>
        <p:nvGrpSpPr>
          <p:cNvPr id="5" name="그룹 4"/>
          <p:cNvGrpSpPr/>
          <p:nvPr/>
        </p:nvGrpSpPr>
        <p:grpSpPr>
          <a:xfrm>
            <a:off x="620250" y="980728"/>
            <a:ext cx="6544038" cy="5564370"/>
            <a:chOff x="620250" y="980728"/>
            <a:chExt cx="6544038" cy="5564370"/>
          </a:xfrm>
        </p:grpSpPr>
        <p:pic>
          <p:nvPicPr>
            <p:cNvPr id="21506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5576" y="980728"/>
              <a:ext cx="6110706" cy="36576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1507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250" y="4598780"/>
              <a:ext cx="6544038" cy="19463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918256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2. JDBC </a:t>
            </a:r>
            <a:r>
              <a:rPr lang="ko-KR" altLang="en-US" b="0" dirty="0"/>
              <a:t>드라이버 로딩 및 </a:t>
            </a:r>
            <a:r>
              <a:rPr lang="en-US" altLang="ko-KR" b="0" dirty="0"/>
              <a:t>DBMS </a:t>
            </a:r>
            <a:r>
              <a:rPr lang="ko-KR" altLang="en-US" b="0" dirty="0"/>
              <a:t>접속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514" y="1025600"/>
            <a:ext cx="5859685" cy="2835448"/>
          </a:xfrm>
          <a:prstGeom prst="rect">
            <a:avLst/>
          </a:prstGeom>
        </p:spPr>
      </p:pic>
      <p:grpSp>
        <p:nvGrpSpPr>
          <p:cNvPr id="7" name="그룹 6"/>
          <p:cNvGrpSpPr/>
          <p:nvPr/>
        </p:nvGrpSpPr>
        <p:grpSpPr>
          <a:xfrm>
            <a:off x="2699792" y="3391845"/>
            <a:ext cx="6125282" cy="3220388"/>
            <a:chOff x="1255030" y="3473783"/>
            <a:chExt cx="5423061" cy="342308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55031" y="3473783"/>
              <a:ext cx="5423060" cy="1247775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55030" y="4660783"/>
              <a:ext cx="5423060" cy="22360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7584658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[</a:t>
            </a:r>
            <a:r>
              <a:rPr lang="ko-KR" altLang="en-US" dirty="0"/>
              <a:t>웹 </a:t>
            </a:r>
            <a:r>
              <a:rPr lang="ko-KR" altLang="en-US" b="0" dirty="0"/>
              <a:t>쇼핑몰</a:t>
            </a:r>
            <a:r>
              <a:rPr lang="en-US" altLang="ko-KR" b="0" dirty="0"/>
              <a:t>]</a:t>
            </a:r>
            <a:r>
              <a:rPr lang="ko-KR" altLang="en-US" b="0" dirty="0"/>
              <a:t> 상품 조회</a:t>
            </a:r>
            <a:r>
              <a:rPr lang="en-US" altLang="ko-KR" b="0" dirty="0"/>
              <a:t>, </a:t>
            </a:r>
            <a:r>
              <a:rPr lang="ko-KR" altLang="en-US" b="0" dirty="0"/>
              <a:t>등록</a:t>
            </a:r>
            <a:r>
              <a:rPr lang="en-US" altLang="ko-KR" b="0" dirty="0"/>
              <a:t>, </a:t>
            </a:r>
            <a:r>
              <a:rPr lang="ko-KR" altLang="en-US" b="0" dirty="0"/>
              <a:t>수정</a:t>
            </a:r>
            <a:r>
              <a:rPr lang="en-US" altLang="ko-KR" b="0" dirty="0"/>
              <a:t>, </a:t>
            </a:r>
            <a:r>
              <a:rPr lang="ko-KR" altLang="en-US" b="0" dirty="0"/>
              <a:t>삭제하기</a:t>
            </a:r>
            <a:endParaRPr lang="ko-KR" altLang="en-US" dirty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980728"/>
            <a:ext cx="5832648" cy="5777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6929538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[</a:t>
            </a:r>
            <a:r>
              <a:rPr lang="ko-KR" altLang="en-US" dirty="0"/>
              <a:t>웹 </a:t>
            </a:r>
            <a:r>
              <a:rPr lang="ko-KR" altLang="en-US" b="0" dirty="0"/>
              <a:t>쇼핑몰</a:t>
            </a:r>
            <a:r>
              <a:rPr lang="en-US" altLang="ko-KR" b="0" dirty="0"/>
              <a:t>]</a:t>
            </a:r>
            <a:r>
              <a:rPr lang="ko-KR" altLang="en-US" b="0" dirty="0"/>
              <a:t> 상품 조회</a:t>
            </a:r>
            <a:r>
              <a:rPr lang="en-US" altLang="ko-KR" b="0" dirty="0"/>
              <a:t>, </a:t>
            </a:r>
            <a:r>
              <a:rPr lang="ko-KR" altLang="en-US" b="0" dirty="0"/>
              <a:t>등록</a:t>
            </a:r>
            <a:r>
              <a:rPr lang="en-US" altLang="ko-KR" b="0" dirty="0"/>
              <a:t>, </a:t>
            </a:r>
            <a:r>
              <a:rPr lang="ko-KR" altLang="en-US" b="0" dirty="0"/>
              <a:t>수정</a:t>
            </a:r>
            <a:r>
              <a:rPr lang="en-US" altLang="ko-KR" b="0" dirty="0"/>
              <a:t>, </a:t>
            </a:r>
            <a:r>
              <a:rPr lang="ko-KR" altLang="en-US" b="0" dirty="0"/>
              <a:t>삭제하기</a:t>
            </a:r>
            <a:endParaRPr lang="ko-KR" altLang="en-US" dirty="0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124744"/>
            <a:ext cx="5827939" cy="27762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1626503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altLang="ko-KR" dirty="0" smtClean="0"/>
          </a:p>
          <a:p>
            <a:endParaRPr lang="en-US" altLang="ko-KR" dirty="0"/>
          </a:p>
          <a:p>
            <a:pPr lvl="1"/>
            <a:r>
              <a:rPr lang="ko-KR" altLang="en-US" b="0" dirty="0"/>
              <a:t>메뉴 페이지 </a:t>
            </a:r>
            <a:r>
              <a:rPr lang="ko-KR" altLang="en-US" b="0" dirty="0" smtClean="0"/>
              <a:t>수정하기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[</a:t>
            </a:r>
            <a:r>
              <a:rPr lang="ko-KR" altLang="en-US" dirty="0"/>
              <a:t>웹 </a:t>
            </a:r>
            <a:r>
              <a:rPr lang="ko-KR" altLang="en-US" b="0" dirty="0"/>
              <a:t>쇼핑몰</a:t>
            </a:r>
            <a:r>
              <a:rPr lang="en-US" altLang="ko-KR" b="0" dirty="0"/>
              <a:t>]</a:t>
            </a:r>
            <a:r>
              <a:rPr lang="ko-KR" altLang="en-US" b="0" dirty="0"/>
              <a:t> 상품 조회</a:t>
            </a:r>
            <a:r>
              <a:rPr lang="en-US" altLang="ko-KR" b="0" dirty="0"/>
              <a:t>, </a:t>
            </a:r>
            <a:r>
              <a:rPr lang="ko-KR" altLang="en-US" b="0" dirty="0"/>
              <a:t>등록</a:t>
            </a:r>
            <a:r>
              <a:rPr lang="en-US" altLang="ko-KR" b="0" dirty="0"/>
              <a:t>, </a:t>
            </a:r>
            <a:r>
              <a:rPr lang="ko-KR" altLang="en-US" b="0" dirty="0"/>
              <a:t>수정</a:t>
            </a:r>
            <a:r>
              <a:rPr lang="en-US" altLang="ko-KR" b="0" dirty="0"/>
              <a:t>, </a:t>
            </a:r>
            <a:r>
              <a:rPr lang="ko-KR" altLang="en-US" b="0" dirty="0"/>
              <a:t>삭제하기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87" y="1052736"/>
            <a:ext cx="8201025" cy="51435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465" y="2317705"/>
            <a:ext cx="8334375" cy="294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05379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976" y="1080355"/>
            <a:ext cx="6336704" cy="5771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b="0" dirty="0"/>
              <a:t>상품 편집 페이지 </a:t>
            </a:r>
            <a:r>
              <a:rPr lang="ko-KR" altLang="en-US" b="0" dirty="0" smtClean="0"/>
              <a:t>작성하기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[</a:t>
            </a:r>
            <a:r>
              <a:rPr lang="ko-KR" altLang="en-US" dirty="0"/>
              <a:t>웹 </a:t>
            </a:r>
            <a:r>
              <a:rPr lang="ko-KR" altLang="en-US" b="0" dirty="0"/>
              <a:t>쇼핑몰</a:t>
            </a:r>
            <a:r>
              <a:rPr lang="en-US" altLang="ko-KR" b="0" dirty="0"/>
              <a:t>]</a:t>
            </a:r>
            <a:r>
              <a:rPr lang="ko-KR" altLang="en-US" b="0" dirty="0"/>
              <a:t> 상품 조회</a:t>
            </a:r>
            <a:r>
              <a:rPr lang="en-US" altLang="ko-KR" b="0" dirty="0"/>
              <a:t>, </a:t>
            </a:r>
            <a:r>
              <a:rPr lang="ko-KR" altLang="en-US" b="0" dirty="0"/>
              <a:t>등록</a:t>
            </a:r>
            <a:r>
              <a:rPr lang="en-US" altLang="ko-KR" b="0" dirty="0"/>
              <a:t>, </a:t>
            </a:r>
            <a:r>
              <a:rPr lang="ko-KR" altLang="en-US" b="0" dirty="0"/>
              <a:t>수정</a:t>
            </a:r>
            <a:r>
              <a:rPr lang="en-US" altLang="ko-KR" b="0" dirty="0"/>
              <a:t>, </a:t>
            </a:r>
            <a:r>
              <a:rPr lang="ko-KR" altLang="en-US" b="0" dirty="0"/>
              <a:t>삭제하기</a:t>
            </a:r>
            <a:endParaRPr lang="ko-KR" alt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274"/>
          <a:stretch/>
        </p:blipFill>
        <p:spPr bwMode="auto">
          <a:xfrm>
            <a:off x="5868144" y="1484784"/>
            <a:ext cx="3228007" cy="14865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1761759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124744"/>
            <a:ext cx="5813250" cy="51191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b="0" dirty="0"/>
              <a:t>상품 삭제 페이지 </a:t>
            </a:r>
            <a:r>
              <a:rPr lang="ko-KR" altLang="en-US" b="0" dirty="0" smtClean="0"/>
              <a:t>작성하기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[</a:t>
            </a:r>
            <a:r>
              <a:rPr lang="ko-KR" altLang="en-US" dirty="0"/>
              <a:t>웹 </a:t>
            </a:r>
            <a:r>
              <a:rPr lang="ko-KR" altLang="en-US" b="0" dirty="0"/>
              <a:t>쇼핑몰</a:t>
            </a:r>
            <a:r>
              <a:rPr lang="en-US" altLang="ko-KR" b="0" dirty="0"/>
              <a:t>]</a:t>
            </a:r>
            <a:r>
              <a:rPr lang="ko-KR" altLang="en-US" b="0" dirty="0"/>
              <a:t> 상품 조회</a:t>
            </a:r>
            <a:r>
              <a:rPr lang="en-US" altLang="ko-KR" b="0" dirty="0"/>
              <a:t>, </a:t>
            </a:r>
            <a:r>
              <a:rPr lang="ko-KR" altLang="en-US" b="0" dirty="0"/>
              <a:t>등록</a:t>
            </a:r>
            <a:r>
              <a:rPr lang="en-US" altLang="ko-KR" b="0" dirty="0"/>
              <a:t>, </a:t>
            </a:r>
            <a:r>
              <a:rPr lang="ko-KR" altLang="en-US" b="0" dirty="0"/>
              <a:t>수정</a:t>
            </a:r>
            <a:r>
              <a:rPr lang="en-US" altLang="ko-KR" b="0" dirty="0"/>
              <a:t>, </a:t>
            </a:r>
            <a:r>
              <a:rPr lang="ko-KR" altLang="en-US" b="0"/>
              <a:t>삭제하기</a:t>
            </a:r>
            <a:endParaRPr lang="ko-KR" altLang="en-US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097"/>
          <a:stretch/>
        </p:blipFill>
        <p:spPr bwMode="auto">
          <a:xfrm>
            <a:off x="4546638" y="5229200"/>
            <a:ext cx="4597362" cy="12008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6705888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smtClean="0"/>
              <a:t>데이터베이스 </a:t>
            </a:r>
            <a:r>
              <a:rPr lang="ko-KR" altLang="en-US" dirty="0" smtClean="0"/>
              <a:t>연결 닫기</a:t>
            </a:r>
            <a:endParaRPr lang="en-US" altLang="ko-KR" dirty="0" smtClean="0"/>
          </a:p>
          <a:p>
            <a:pPr lvl="1"/>
            <a:r>
              <a:rPr lang="ko-KR" altLang="en-US" b="0" dirty="0" smtClean="0"/>
              <a:t>데이터베이스 연결이 더 이상 필요하지 않으면 데이터베이스와 </a:t>
            </a:r>
            <a:r>
              <a:rPr lang="en-US" altLang="ko-KR" b="0" dirty="0" smtClean="0"/>
              <a:t>JDBC </a:t>
            </a:r>
            <a:r>
              <a:rPr lang="ko-KR" altLang="en-US" b="0" dirty="0" smtClean="0"/>
              <a:t>리소스가 자동으로 닫힐 때까지 </a:t>
            </a:r>
            <a:r>
              <a:rPr lang="ko-KR" altLang="en-US" b="0" dirty="0"/>
              <a:t>대기하는 것이 아니라 </a:t>
            </a:r>
            <a:r>
              <a:rPr lang="en-US" altLang="ko-KR" b="0" dirty="0"/>
              <a:t>close( ) </a:t>
            </a:r>
            <a:r>
              <a:rPr lang="ko-KR" altLang="en-US" b="0" dirty="0" err="1"/>
              <a:t>메소드로</a:t>
            </a:r>
            <a:r>
              <a:rPr lang="ko-KR" altLang="en-US" b="0" dirty="0"/>
              <a:t> 생성한 </a:t>
            </a:r>
            <a:r>
              <a:rPr lang="en-US" altLang="ko-KR" b="0" dirty="0"/>
              <a:t>Connection </a:t>
            </a:r>
            <a:r>
              <a:rPr lang="ko-KR" altLang="en-US" b="0" dirty="0"/>
              <a:t>객체를 </a:t>
            </a:r>
            <a:r>
              <a:rPr lang="ko-KR" altLang="en-US" b="0" dirty="0" smtClean="0"/>
              <a:t>해제</a:t>
            </a:r>
            <a:endParaRPr lang="en-US" altLang="ko-KR" b="0" dirty="0" smtClean="0"/>
          </a:p>
          <a:p>
            <a:pPr lvl="1"/>
            <a:r>
              <a:rPr lang="ko-KR" altLang="en-US" b="0" dirty="0" smtClean="0"/>
              <a:t>일반적으로 </a:t>
            </a:r>
            <a:r>
              <a:rPr lang="ko-KR" altLang="en-US" b="0" dirty="0"/>
              <a:t>데이터베이스 리소스를 사용하지 않기 위해 사용을 끝내자마자 리소스를 해제하는 </a:t>
            </a:r>
            <a:r>
              <a:rPr lang="ko-KR" altLang="en-US" b="0" dirty="0" smtClean="0"/>
              <a:t>것이 좋음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2. JDBC </a:t>
            </a:r>
            <a:r>
              <a:rPr lang="ko-KR" altLang="en-US" b="0" dirty="0"/>
              <a:t>드라이버 로딩 및 </a:t>
            </a:r>
            <a:r>
              <a:rPr lang="en-US" altLang="ko-KR" b="0" dirty="0"/>
              <a:t>DBMS </a:t>
            </a:r>
            <a:r>
              <a:rPr lang="ko-KR" altLang="en-US" b="0" dirty="0"/>
              <a:t>접속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475" y="3140968"/>
            <a:ext cx="6877050" cy="52387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475" y="3772764"/>
            <a:ext cx="6915150" cy="2769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1814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2. JDBC </a:t>
            </a:r>
            <a:r>
              <a:rPr lang="ko-KR" altLang="en-US" b="0" dirty="0"/>
              <a:t>드라이버 로딩 및 </a:t>
            </a:r>
            <a:r>
              <a:rPr lang="en-US" altLang="ko-KR" b="0" dirty="0"/>
              <a:t>DBMS </a:t>
            </a:r>
            <a:r>
              <a:rPr lang="ko-KR" altLang="en-US" b="0" dirty="0"/>
              <a:t>접속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013" y="931818"/>
            <a:ext cx="8191500" cy="476250"/>
          </a:xfrm>
          <a:prstGeom prst="rect">
            <a:avLst/>
          </a:prstGeom>
        </p:spPr>
      </p:pic>
      <p:pic>
        <p:nvPicPr>
          <p:cNvPr id="15" name="내용 개체 틀 14"/>
          <p:cNvPicPr>
            <a:picLocks noGrp="1" noChangeAspect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912" y="1772816"/>
            <a:ext cx="6966167" cy="2016224"/>
          </a:xfrm>
        </p:spPr>
      </p:pic>
    </p:spTree>
    <p:extLst>
      <p:ext uri="{BB962C8B-B14F-4D97-AF65-F5344CB8AC3E}">
        <p14:creationId xmlns:p14="http://schemas.microsoft.com/office/powerpoint/2010/main" val="91313461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mrJcpDEHKI9Cmj7M6klC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XEE9qJ3A1uChqGXbC2ta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6AXERznfiRjRIu5yfcUEaH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dN8Ho1F7ROPKA1bGalCcV"/>
</p:tagLst>
</file>

<file path=ppt/theme/theme1.xml><?xml version="1.0" encoding="utf-8"?>
<a:theme xmlns:a="http://schemas.openxmlformats.org/drawingml/2006/main" name="1_마스터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 sz="1600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마스터</Template>
  <TotalTime>420</TotalTime>
  <Words>1168</Words>
  <Application>Microsoft Office PowerPoint</Application>
  <PresentationFormat>화면 슬라이드 쇼(4:3)</PresentationFormat>
  <Paragraphs>163</Paragraphs>
  <Slides>75</Slides>
  <Notes>3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75</vt:i4>
      </vt:variant>
    </vt:vector>
  </HeadingPairs>
  <TitlesOfParts>
    <vt:vector size="76" baseType="lpstr">
      <vt:lpstr>1_마스터</vt:lpstr>
      <vt:lpstr>JDBC로 데이터베이스와 JSP 연동</vt:lpstr>
      <vt:lpstr>PowerPoint 프레젠테이션</vt:lpstr>
      <vt:lpstr>1. JDBC의 개요</vt:lpstr>
      <vt:lpstr>1. JDBC의 개요</vt:lpstr>
      <vt:lpstr>2. JDBC 드라이버 로딩 및 DBMS 접속</vt:lpstr>
      <vt:lpstr>2. JDBC 드라이버 로딩 및 DBMS 접속</vt:lpstr>
      <vt:lpstr>2. JDBC 드라이버 로딩 및 DBMS 접속</vt:lpstr>
      <vt:lpstr>2. JDBC 드라이버 로딩 및 DBMS 접속</vt:lpstr>
      <vt:lpstr>2. JDBC 드라이버 로딩 및 DBMS 접속</vt:lpstr>
      <vt:lpstr>2. JDBC 드라이버 로딩 및 DBMS 접속</vt:lpstr>
      <vt:lpstr>2. JDBC 드라이버 로딩 및 DBMS 접속</vt:lpstr>
      <vt:lpstr>3. 데이터베이스 쿼리 실행</vt:lpstr>
      <vt:lpstr>3. 데이터베이스 쿼리 실행</vt:lpstr>
      <vt:lpstr>3. 데이터베이스 쿼리 실행</vt:lpstr>
      <vt:lpstr>3. 데이터베이스 쿼리 실행</vt:lpstr>
      <vt:lpstr>3. 데이터베이스 쿼리 실행</vt:lpstr>
      <vt:lpstr>3. 데이터베이스 쿼리 실행</vt:lpstr>
      <vt:lpstr>3. 데이터베이스 쿼리 실행</vt:lpstr>
      <vt:lpstr>3. 데이터베이스 쿼리 실행</vt:lpstr>
      <vt:lpstr>3. 데이터베이스 쿼리 실행</vt:lpstr>
      <vt:lpstr>3. 데이터베이스 쿼리 실행</vt:lpstr>
      <vt:lpstr>3. 데이터베이스 쿼리 실행</vt:lpstr>
      <vt:lpstr>3. 데이터베이스 쿼리 실행</vt:lpstr>
      <vt:lpstr>3. 데이터베이스 쿼리 실행</vt:lpstr>
      <vt:lpstr>3. 데이터베이스 쿼리 실행</vt:lpstr>
      <vt:lpstr>3. 데이터베이스 쿼리 실행</vt:lpstr>
      <vt:lpstr>3. 데이터베이스 쿼리 실행</vt:lpstr>
      <vt:lpstr>3. 데이터베이스 쿼리 실행</vt:lpstr>
      <vt:lpstr>4. 쿼리문 실행 결과 값 가져오기</vt:lpstr>
      <vt:lpstr>4. 쿼리문 실행 결과 값 가져오기</vt:lpstr>
      <vt:lpstr>4. 쿼리문 실행 결과 값 가져오기</vt:lpstr>
      <vt:lpstr>4. 쿼리문 실행 결과 값 가져오기</vt:lpstr>
      <vt:lpstr>4. 쿼리문 실행 결과 값 가져오기</vt:lpstr>
      <vt:lpstr>4. 쿼리문 실행 결과 값 가져오기</vt:lpstr>
      <vt:lpstr>4. 쿼리문 실행 결과 값 가져오기</vt:lpstr>
      <vt:lpstr>4. 쿼리문 실행 결과 값 가져오기</vt:lpstr>
      <vt:lpstr>4. 쿼리문 실행 결과 값 가져오기</vt:lpstr>
      <vt:lpstr>4. 쿼리문 실행 결과 값 가져오기</vt:lpstr>
      <vt:lpstr>4. 쿼리문 실행 결과 값 가져오기</vt:lpstr>
      <vt:lpstr>4. 쿼리문 실행 결과 값 가져오기</vt:lpstr>
      <vt:lpstr>4. 쿼리문 실행 결과 값 가져오기</vt:lpstr>
      <vt:lpstr>4. 쿼리문 실행 결과 값 가져오기</vt:lpstr>
      <vt:lpstr>4. 쿼리문 실행 결과 값 가져오기</vt:lpstr>
      <vt:lpstr>4. 쿼리문 실행 결과 값 가져오기</vt:lpstr>
      <vt:lpstr>4. 쿼리문 실행 결과 값 가져오기</vt:lpstr>
      <vt:lpstr>4. 쿼리문 실행 결과 값 가져오기</vt:lpstr>
      <vt:lpstr>4. 쿼리문 실행 결과 값 가져오기</vt:lpstr>
      <vt:lpstr>5. [웹 쇼핑몰] 상품 조회, 등록, 수정, 삭제하기</vt:lpstr>
      <vt:lpstr>5. [웹 쇼핑몰] 상품 조회, 등록, 수정, 삭제하기</vt:lpstr>
      <vt:lpstr>5. [웹 쇼핑몰] 상품 조회, 등록, 수정, 삭제하기</vt:lpstr>
      <vt:lpstr>5. [웹 쇼핑몰] 상품 조회, 등록, 수정, 삭제하기</vt:lpstr>
      <vt:lpstr>5. [웹 쇼핑몰] 상품 조회, 등록, 수정, 삭제하기</vt:lpstr>
      <vt:lpstr>5. [웹 쇼핑몰] 상품 조회, 등록, 수정, 삭제하기</vt:lpstr>
      <vt:lpstr>5. [웹 쇼핑몰] 상품 조회, 등록, 수정, 삭제하기</vt:lpstr>
      <vt:lpstr>5. [웹 쇼핑몰] 상품 조회, 등록, 수정, 삭제하기</vt:lpstr>
      <vt:lpstr>5. [웹 쇼핑몰] 상품 조회, 등록, 수정, 삭제하기</vt:lpstr>
      <vt:lpstr>5. [웹 쇼핑몰] 상품 조회, 등록, 수정, 삭제하기</vt:lpstr>
      <vt:lpstr>5. [웹 쇼핑몰] 상품 조회, 등록, 수정, 삭제하기</vt:lpstr>
      <vt:lpstr>5. [웹 쇼핑몰] 상품 조회, 등록, 수정, 삭제하기</vt:lpstr>
      <vt:lpstr>5. [웹 쇼핑몰] 상품 조회, 등록, 수정, 삭제하기</vt:lpstr>
      <vt:lpstr>5. [웹 쇼핑몰] 상품 조회, 등록, 수정, 삭제하기</vt:lpstr>
      <vt:lpstr>5. [웹 쇼핑몰] 상품 조회, 등록, 수정, 삭제하기</vt:lpstr>
      <vt:lpstr>5. [웹 쇼핑몰] 상품 조회, 등록, 수정, 삭제하기</vt:lpstr>
      <vt:lpstr>5. [웹 쇼핑몰] 상품 조회, 등록, 수정, 삭제하기</vt:lpstr>
      <vt:lpstr>5. [웹 쇼핑몰] 상품 조회, 등록, 수정, 삭제하기</vt:lpstr>
      <vt:lpstr>5. [웹 쇼핑몰] 상품 조회, 등록, 수정, 삭제하기</vt:lpstr>
      <vt:lpstr>5. [웹 쇼핑몰] 상품 조회, 등록, 수정, 삭제하기</vt:lpstr>
      <vt:lpstr>5. [웹 쇼핑몰] 상품 조회, 등록, 수정, 삭제하기</vt:lpstr>
      <vt:lpstr>5. [웹 쇼핑몰] 상품 조회, 등록, 수정, 삭제하기</vt:lpstr>
      <vt:lpstr>5. [웹 쇼핑몰] 상품 조회, 등록, 수정, 삭제하기</vt:lpstr>
      <vt:lpstr>5. [웹 쇼핑몰] 상품 조회, 등록, 수정, 삭제하기</vt:lpstr>
      <vt:lpstr>5. [웹 쇼핑몰] 상품 조회, 등록, 수정, 삭제하기</vt:lpstr>
      <vt:lpstr>5. [웹 쇼핑몰] 상품 조회, 등록, 수정, 삭제하기</vt:lpstr>
      <vt:lpstr>5. [웹 쇼핑몰] 상품 조회, 등록, 수정, 삭제하기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e-비즈니스 전략 수립</dc:title>
  <dc:creator>bhkim</dc:creator>
  <cp:lastModifiedBy>변소현</cp:lastModifiedBy>
  <cp:revision>364</cp:revision>
  <dcterms:created xsi:type="dcterms:W3CDTF">2011-01-05T15:14:06Z</dcterms:created>
  <dcterms:modified xsi:type="dcterms:W3CDTF">2020-08-07T07:42:16Z</dcterms:modified>
</cp:coreProperties>
</file>